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4" r:id="rId5"/>
    <p:sldId id="257" r:id="rId6"/>
    <p:sldId id="258" r:id="rId7"/>
    <p:sldId id="256" r:id="rId8"/>
    <p:sldId id="276" r:id="rId9"/>
    <p:sldId id="313" r:id="rId10"/>
    <p:sldId id="267" r:id="rId11"/>
    <p:sldId id="275" r:id="rId12"/>
    <p:sldId id="262" r:id="rId13"/>
    <p:sldId id="266" r:id="rId14"/>
    <p:sldId id="264" r:id="rId15"/>
    <p:sldId id="265" r:id="rId16"/>
    <p:sldId id="296" r:id="rId17"/>
    <p:sldId id="305" r:id="rId18"/>
    <p:sldId id="306" r:id="rId19"/>
    <p:sldId id="307" r:id="rId20"/>
    <p:sldId id="308" r:id="rId21"/>
    <p:sldId id="297" r:id="rId22"/>
    <p:sldId id="278" r:id="rId23"/>
    <p:sldId id="279" r:id="rId24"/>
    <p:sldId id="280" r:id="rId25"/>
    <p:sldId id="301" r:id="rId26"/>
    <p:sldId id="302" r:id="rId27"/>
    <p:sldId id="303" r:id="rId28"/>
    <p:sldId id="304" r:id="rId29"/>
    <p:sldId id="298" r:id="rId30"/>
    <p:sldId id="281" r:id="rId31"/>
    <p:sldId id="282" r:id="rId32"/>
    <p:sldId id="283" r:id="rId33"/>
    <p:sldId id="299" r:id="rId34"/>
    <p:sldId id="286" r:id="rId35"/>
    <p:sldId id="287" r:id="rId36"/>
    <p:sldId id="288" r:id="rId37"/>
    <p:sldId id="289" r:id="rId38"/>
    <p:sldId id="290" r:id="rId39"/>
    <p:sldId id="300" r:id="rId40"/>
    <p:sldId id="292" r:id="rId41"/>
    <p:sldId id="293" r:id="rId42"/>
    <p:sldId id="294" r:id="rId43"/>
    <p:sldId id="309" r:id="rId44"/>
    <p:sldId id="310" r:id="rId45"/>
    <p:sldId id="277" r:id="rId46"/>
    <p:sldId id="311" r:id="rId47"/>
    <p:sldId id="312" r:id="rId48"/>
    <p:sldId id="263" r:id="rId4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13D"/>
    <a:srgbClr val="97E56D"/>
    <a:srgbClr val="72AA5F"/>
    <a:srgbClr val="5CF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2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39B3D1-1F47-4DE9-A1B1-C814B7DE0387}" type="doc">
      <dgm:prSet loTypeId="urn:microsoft.com/office/officeart/2005/8/layout/vList6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5DB11194-DBDB-481A-B781-A460105B2A2C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>
              <a:solidFill>
                <a:schemeClr val="tx1"/>
              </a:solidFill>
            </a:rPr>
            <a:t>Capturas</a:t>
          </a:r>
        </a:p>
      </dgm:t>
    </dgm:pt>
    <dgm:pt modelId="{A11C7548-9938-4B90-B561-10709B32B25A}" type="parTrans" cxnId="{5FABAF81-0A70-4697-BCF9-C310A72E93E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C33A111-4D70-4A6D-8C33-827EB60A0471}" type="sibTrans" cxnId="{5FABAF81-0A70-4697-BCF9-C310A72E93E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79C4607-E74A-40F1-93C6-45A5741BA54E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>
              <a:solidFill>
                <a:schemeClr val="tx1"/>
              </a:solidFill>
            </a:rPr>
            <a:t>Incautaciones</a:t>
          </a:r>
        </a:p>
      </dgm:t>
    </dgm:pt>
    <dgm:pt modelId="{712E400A-D5CE-428D-8667-655AB948ED4A}" type="parTrans" cxnId="{602D4513-0FAB-4036-B8AD-5EA8EA8ABD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820CF2F-50EE-47B4-AD36-900B68D9B9E7}" type="sibTrans" cxnId="{602D4513-0FAB-4036-B8AD-5EA8EA8ABD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C9FC705-5D89-4676-BCF4-AE5CE32AE6FA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>
              <a:solidFill>
                <a:schemeClr val="tx1"/>
              </a:solidFill>
            </a:rPr>
            <a:t>Valor Avalúo</a:t>
          </a:r>
        </a:p>
      </dgm:t>
    </dgm:pt>
    <dgm:pt modelId="{FC7AB2E3-9F71-4968-ABF9-EDA4D5AB0E13}" type="parTrans" cxnId="{9EAA7CBF-0AA2-4A1B-9BB1-48A5461C06A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92E7B26-27C9-4B7F-8CA9-2A0BD139DF8C}" type="sibTrans" cxnId="{9EAA7CBF-0AA2-4A1B-9BB1-48A5461C06A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A918967-0425-44A4-9D78-BB47F785DC77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>
              <a:solidFill>
                <a:schemeClr val="tx1"/>
              </a:solidFill>
            </a:rPr>
            <a:t>Estructuras 2025</a:t>
          </a:r>
        </a:p>
      </dgm:t>
    </dgm:pt>
    <dgm:pt modelId="{71A33688-A886-4D3E-98AE-AFB84C612727}" type="sibTrans" cxnId="{8D9E0DB8-F81D-4C71-BD96-D1284FD07E6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2BDFD21-D23C-4342-A78F-CC167537B6EA}" type="parTrans" cxnId="{8D9E0DB8-F81D-4C71-BD96-D1284FD07E6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F910D42-FAEE-4920-8B07-0AE36A55EE4F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16</a:t>
          </a:r>
        </a:p>
      </dgm:t>
    </dgm:pt>
    <dgm:pt modelId="{74BB4A8E-1AB6-4599-A8A5-B567BD84819D}" type="parTrans" cxnId="{44002103-992D-4F43-A368-06160C8796C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4733544-FB4D-49AA-85BF-22ABB7F8738E}" type="sibTrans" cxnId="{44002103-992D-4F43-A368-06160C8796C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C6F1285-E703-4642-AFCF-0EA96F149AC6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01</a:t>
          </a:r>
        </a:p>
      </dgm:t>
    </dgm:pt>
    <dgm:pt modelId="{6F51A9D5-A803-454E-BA63-F98872DFEF2D}" type="sibTrans" cxnId="{F50B0E2A-C8A6-40A4-A8E9-20AE75F7B10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06DFCF0-E01A-46F0-BD54-031A0D5B581E}" type="parTrans" cxnId="{F50B0E2A-C8A6-40A4-A8E9-20AE75F7B10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107687A-B9EA-42D6-8B94-AE8557438CDC}">
      <dgm:prSet custT="1"/>
      <dgm:spPr/>
      <dgm:t>
        <a:bodyPr/>
        <a:lstStyle/>
        <a:p>
          <a:pPr algn="ctr">
            <a:buNone/>
          </a:pPr>
          <a:r>
            <a:rPr lang="es-ES" sz="1400" b="1" dirty="0">
              <a:solidFill>
                <a:schemeClr val="tx1"/>
              </a:solidFill>
            </a:rPr>
            <a:t>10.226.386.046 </a:t>
          </a:r>
          <a:r>
            <a:rPr lang="es-ES" sz="1400" b="0" dirty="0">
              <a:solidFill>
                <a:schemeClr val="tx1"/>
              </a:solidFill>
            </a:rPr>
            <a:t>millones de pesos aproximadamente</a:t>
          </a:r>
        </a:p>
      </dgm:t>
    </dgm:pt>
    <dgm:pt modelId="{686A5591-2A2E-4386-ACB6-D58B5186D644}" type="parTrans" cxnId="{74FC85F5-CFDB-4912-B5B7-6FD0B64A301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E0C37ED-E108-4933-A69E-5FAFF59CEF0A}" type="sibTrans" cxnId="{74FC85F5-CFDB-4912-B5B7-6FD0B64A301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DD2378C-CFC5-4BC1-AE07-6802501F892E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40</a:t>
          </a:r>
        </a:p>
      </dgm:t>
    </dgm:pt>
    <dgm:pt modelId="{381C5379-3D73-48B7-A0E5-90909FF3F2DE}" type="parTrans" cxnId="{07A54E94-BB2A-4970-8DCE-9DE94623588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515952C-9552-47B7-8383-9191EE3254F0}" type="sibTrans" cxnId="{07A54E94-BB2A-4970-8DCE-9DE94623588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AE42F51-220F-4AFB-8672-B0AE91C6CA1C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>
              <a:solidFill>
                <a:schemeClr val="tx1"/>
              </a:solidFill>
            </a:rPr>
            <a:t>Allanamientos </a:t>
          </a:r>
        </a:p>
      </dgm:t>
    </dgm:pt>
    <dgm:pt modelId="{FFBE9355-BD0A-49B1-9F5A-CF035A83826E}" type="sibTrans" cxnId="{8714C9A4-192D-454D-9FEA-4DE59BB76EC2}">
      <dgm:prSet/>
      <dgm:spPr/>
      <dgm:t>
        <a:bodyPr/>
        <a:lstStyle/>
        <a:p>
          <a:endParaRPr lang="es-ES"/>
        </a:p>
      </dgm:t>
    </dgm:pt>
    <dgm:pt modelId="{4EA79609-2ED5-4568-A390-DD74A2A58792}" type="parTrans" cxnId="{8714C9A4-192D-454D-9FEA-4DE59BB76EC2}">
      <dgm:prSet/>
      <dgm:spPr/>
      <dgm:t>
        <a:bodyPr/>
        <a:lstStyle/>
        <a:p>
          <a:endParaRPr lang="es-ES"/>
        </a:p>
      </dgm:t>
    </dgm:pt>
    <dgm:pt modelId="{906E3587-1510-ED4C-A368-EED365175BA4}">
      <dgm:prSet custT="1"/>
      <dgm:spPr/>
      <dgm:t>
        <a:bodyPr/>
        <a:lstStyle/>
        <a:p>
          <a:pPr algn="ctr">
            <a:buFontTx/>
            <a:buNone/>
          </a:pPr>
          <a:r>
            <a:rPr lang="es-ES" sz="2000" b="1" dirty="0"/>
            <a:t>15</a:t>
          </a:r>
        </a:p>
      </dgm:t>
    </dgm:pt>
    <dgm:pt modelId="{633D3816-F6C1-2440-91AA-B24582C21AD0}" type="sibTrans" cxnId="{419FF2A2-B00C-F14F-A7FC-039824A0181D}">
      <dgm:prSet/>
      <dgm:spPr/>
      <dgm:t>
        <a:bodyPr/>
        <a:lstStyle/>
        <a:p>
          <a:endParaRPr lang="es-ES"/>
        </a:p>
      </dgm:t>
    </dgm:pt>
    <dgm:pt modelId="{58DF22BE-E85C-E447-B774-D3548A1B0192}" type="parTrans" cxnId="{419FF2A2-B00C-F14F-A7FC-039824A0181D}">
      <dgm:prSet/>
      <dgm:spPr/>
      <dgm:t>
        <a:bodyPr/>
        <a:lstStyle/>
        <a:p>
          <a:endParaRPr lang="es-ES"/>
        </a:p>
      </dgm:t>
    </dgm:pt>
    <dgm:pt modelId="{7116E8BD-EBEE-4AD3-B1A7-834E6B7EA581}" type="pres">
      <dgm:prSet presAssocID="{E939B3D1-1F47-4DE9-A1B1-C814B7DE0387}" presName="Name0" presStyleCnt="0">
        <dgm:presLayoutVars>
          <dgm:dir/>
          <dgm:animLvl val="lvl"/>
          <dgm:resizeHandles/>
        </dgm:presLayoutVars>
      </dgm:prSet>
      <dgm:spPr/>
    </dgm:pt>
    <dgm:pt modelId="{750E6567-5073-4EBE-ADDE-A7B19CDF5B5C}" type="pres">
      <dgm:prSet presAssocID="{0A918967-0425-44A4-9D78-BB47F785DC77}" presName="linNode" presStyleCnt="0"/>
      <dgm:spPr/>
    </dgm:pt>
    <dgm:pt modelId="{5AB80D41-8F37-44A3-A92E-3CC7829A6907}" type="pres">
      <dgm:prSet presAssocID="{0A918967-0425-44A4-9D78-BB47F785DC77}" presName="parentShp" presStyleLbl="node1" presStyleIdx="0" presStyleCnt="5" custLinFactNeighborX="0" custLinFactNeighborY="-209">
        <dgm:presLayoutVars>
          <dgm:bulletEnabled val="1"/>
        </dgm:presLayoutVars>
      </dgm:prSet>
      <dgm:spPr/>
    </dgm:pt>
    <dgm:pt modelId="{751848DF-5148-4431-860D-64BA4A97598B}" type="pres">
      <dgm:prSet presAssocID="{0A918967-0425-44A4-9D78-BB47F785DC77}" presName="childShp" presStyleLbl="bgAccFollowNode1" presStyleIdx="0" presStyleCnt="5" custLinFactNeighborX="5594" custLinFactNeighborY="-84">
        <dgm:presLayoutVars>
          <dgm:bulletEnabled val="1"/>
        </dgm:presLayoutVars>
      </dgm:prSet>
      <dgm:spPr/>
    </dgm:pt>
    <dgm:pt modelId="{AC499BFD-AA0B-42FC-930F-8DDC3DF6E350}" type="pres">
      <dgm:prSet presAssocID="{71A33688-A886-4D3E-98AE-AFB84C612727}" presName="spacing" presStyleCnt="0"/>
      <dgm:spPr/>
    </dgm:pt>
    <dgm:pt modelId="{EAAD740C-91BC-4D20-BD5F-9A19C07A89B8}" type="pres">
      <dgm:prSet presAssocID="{5DB11194-DBDB-481A-B781-A460105B2A2C}" presName="linNode" presStyleCnt="0"/>
      <dgm:spPr/>
    </dgm:pt>
    <dgm:pt modelId="{84465DB5-D112-48C5-8FC1-59C0E6846A8C}" type="pres">
      <dgm:prSet presAssocID="{5DB11194-DBDB-481A-B781-A460105B2A2C}" presName="parentShp" presStyleLbl="node1" presStyleIdx="1" presStyleCnt="5">
        <dgm:presLayoutVars>
          <dgm:bulletEnabled val="1"/>
        </dgm:presLayoutVars>
      </dgm:prSet>
      <dgm:spPr/>
    </dgm:pt>
    <dgm:pt modelId="{3BB930BD-7E29-4D69-9341-CD13A4CB01F4}" type="pres">
      <dgm:prSet presAssocID="{5DB11194-DBDB-481A-B781-A460105B2A2C}" presName="childShp" presStyleLbl="bgAccFollowNode1" presStyleIdx="1" presStyleCnt="5">
        <dgm:presLayoutVars>
          <dgm:bulletEnabled val="1"/>
        </dgm:presLayoutVars>
      </dgm:prSet>
      <dgm:spPr/>
    </dgm:pt>
    <dgm:pt modelId="{08F0C16F-6C1E-4628-AA27-5931F49D8C82}" type="pres">
      <dgm:prSet presAssocID="{1C33A111-4D70-4A6D-8C33-827EB60A0471}" presName="spacing" presStyleCnt="0"/>
      <dgm:spPr/>
    </dgm:pt>
    <dgm:pt modelId="{5D0DEB0D-B83A-4C0F-B1F4-904897622FD7}" type="pres">
      <dgm:prSet presAssocID="{5AE42F51-220F-4AFB-8672-B0AE91C6CA1C}" presName="linNode" presStyleCnt="0"/>
      <dgm:spPr/>
    </dgm:pt>
    <dgm:pt modelId="{AC2B8C9F-660A-4578-8D24-65C78108679A}" type="pres">
      <dgm:prSet presAssocID="{5AE42F51-220F-4AFB-8672-B0AE91C6CA1C}" presName="parentShp" presStyleLbl="node1" presStyleIdx="2" presStyleCnt="5">
        <dgm:presLayoutVars>
          <dgm:bulletEnabled val="1"/>
        </dgm:presLayoutVars>
      </dgm:prSet>
      <dgm:spPr/>
    </dgm:pt>
    <dgm:pt modelId="{1028A562-FE25-4F12-92C3-8DD7241B4A80}" type="pres">
      <dgm:prSet presAssocID="{5AE42F51-220F-4AFB-8672-B0AE91C6CA1C}" presName="childShp" presStyleLbl="bgAccFollowNode1" presStyleIdx="2" presStyleCnt="5" custLinFactNeighborX="7230" custLinFactNeighborY="3480">
        <dgm:presLayoutVars>
          <dgm:bulletEnabled val="1"/>
        </dgm:presLayoutVars>
      </dgm:prSet>
      <dgm:spPr/>
    </dgm:pt>
    <dgm:pt modelId="{638FD684-D4EE-41C5-AC95-2787C02B2744}" type="pres">
      <dgm:prSet presAssocID="{FFBE9355-BD0A-49B1-9F5A-CF035A83826E}" presName="spacing" presStyleCnt="0"/>
      <dgm:spPr/>
    </dgm:pt>
    <dgm:pt modelId="{383FBEBF-E1BA-47FD-8DF4-76B5CC7DAD91}" type="pres">
      <dgm:prSet presAssocID="{779C4607-E74A-40F1-93C6-45A5741BA54E}" presName="linNode" presStyleCnt="0"/>
      <dgm:spPr/>
    </dgm:pt>
    <dgm:pt modelId="{79742991-8229-4B6C-A9CD-552C4DCC8246}" type="pres">
      <dgm:prSet presAssocID="{779C4607-E74A-40F1-93C6-45A5741BA54E}" presName="parentShp" presStyleLbl="node1" presStyleIdx="3" presStyleCnt="5" custLinFactNeighborX="-22582" custLinFactNeighborY="15414">
        <dgm:presLayoutVars>
          <dgm:bulletEnabled val="1"/>
        </dgm:presLayoutVars>
      </dgm:prSet>
      <dgm:spPr/>
    </dgm:pt>
    <dgm:pt modelId="{B5B63568-D719-463B-9B13-22D05FD2E61A}" type="pres">
      <dgm:prSet presAssocID="{779C4607-E74A-40F1-93C6-45A5741BA54E}" presName="childShp" presStyleLbl="bgAccFollowNode1" presStyleIdx="3" presStyleCnt="5" custLinFactNeighborX="1885" custLinFactNeighborY="-5780">
        <dgm:presLayoutVars>
          <dgm:bulletEnabled val="1"/>
        </dgm:presLayoutVars>
      </dgm:prSet>
      <dgm:spPr/>
    </dgm:pt>
    <dgm:pt modelId="{8A38960F-3B1E-4C0E-B321-33644BB31864}" type="pres">
      <dgm:prSet presAssocID="{C820CF2F-50EE-47B4-AD36-900B68D9B9E7}" presName="spacing" presStyleCnt="0"/>
      <dgm:spPr/>
    </dgm:pt>
    <dgm:pt modelId="{59384C9D-DB69-42C4-882D-122D7950EDEB}" type="pres">
      <dgm:prSet presAssocID="{BC9FC705-5D89-4676-BCF4-AE5CE32AE6FA}" presName="linNode" presStyleCnt="0"/>
      <dgm:spPr/>
    </dgm:pt>
    <dgm:pt modelId="{99E3548C-31F1-47E2-BFB0-3EA7498DB578}" type="pres">
      <dgm:prSet presAssocID="{BC9FC705-5D89-4676-BCF4-AE5CE32AE6FA}" presName="parentShp" presStyleLbl="node1" presStyleIdx="4" presStyleCnt="5">
        <dgm:presLayoutVars>
          <dgm:bulletEnabled val="1"/>
        </dgm:presLayoutVars>
      </dgm:prSet>
      <dgm:spPr/>
    </dgm:pt>
    <dgm:pt modelId="{F7A3E74B-119C-4A36-B314-6AFA81C7248B}" type="pres">
      <dgm:prSet presAssocID="{BC9FC705-5D89-4676-BCF4-AE5CE32AE6FA}" presName="childShp" presStyleLbl="bgAccFollowNode1" presStyleIdx="4" presStyleCnt="5" custScaleY="165678">
        <dgm:presLayoutVars>
          <dgm:bulletEnabled val="1"/>
        </dgm:presLayoutVars>
      </dgm:prSet>
      <dgm:spPr/>
    </dgm:pt>
  </dgm:ptLst>
  <dgm:cxnLst>
    <dgm:cxn modelId="{44002103-992D-4F43-A368-06160C8796CC}" srcId="{5DB11194-DBDB-481A-B781-A460105B2A2C}" destId="{2F910D42-FAEE-4920-8B07-0AE36A55EE4F}" srcOrd="0" destOrd="0" parTransId="{74BB4A8E-1AB6-4599-A8A5-B567BD84819D}" sibTransId="{14733544-FB4D-49AA-85BF-22ABB7F8738E}"/>
    <dgm:cxn modelId="{FA428606-57F9-404A-BD25-C964D5B301C0}" type="presOf" srcId="{5AE42F51-220F-4AFB-8672-B0AE91C6CA1C}" destId="{AC2B8C9F-660A-4578-8D24-65C78108679A}" srcOrd="0" destOrd="0" presId="urn:microsoft.com/office/officeart/2005/8/layout/vList6"/>
    <dgm:cxn modelId="{C58DEE09-FE5A-304B-8991-6F0C0C0206F8}" type="presOf" srcId="{906E3587-1510-ED4C-A368-EED365175BA4}" destId="{1028A562-FE25-4F12-92C3-8DD7241B4A80}" srcOrd="0" destOrd="0" presId="urn:microsoft.com/office/officeart/2005/8/layout/vList6"/>
    <dgm:cxn modelId="{602D4513-0FAB-4036-B8AD-5EA8EA8ABD67}" srcId="{E939B3D1-1F47-4DE9-A1B1-C814B7DE0387}" destId="{779C4607-E74A-40F1-93C6-45A5741BA54E}" srcOrd="3" destOrd="0" parTransId="{712E400A-D5CE-428D-8667-655AB948ED4A}" sibTransId="{C820CF2F-50EE-47B4-AD36-900B68D9B9E7}"/>
    <dgm:cxn modelId="{D33CCD1F-78C3-4D42-91C5-891C904A875A}" type="presOf" srcId="{BC9FC705-5D89-4676-BCF4-AE5CE32AE6FA}" destId="{99E3548C-31F1-47E2-BFB0-3EA7498DB578}" srcOrd="0" destOrd="0" presId="urn:microsoft.com/office/officeart/2005/8/layout/vList6"/>
    <dgm:cxn modelId="{F50B0E2A-C8A6-40A4-A8E9-20AE75F7B106}" srcId="{0A918967-0425-44A4-9D78-BB47F785DC77}" destId="{6C6F1285-E703-4642-AFCF-0EA96F149AC6}" srcOrd="0" destOrd="0" parTransId="{106DFCF0-E01A-46F0-BD54-031A0D5B581E}" sibTransId="{6F51A9D5-A803-454E-BA63-F98872DFEF2D}"/>
    <dgm:cxn modelId="{B7B8EF5B-852A-439E-AA43-C24D50F271A0}" type="presOf" srcId="{3DD2378C-CFC5-4BC1-AE07-6802501F892E}" destId="{B5B63568-D719-463B-9B13-22D05FD2E61A}" srcOrd="0" destOrd="0" presId="urn:microsoft.com/office/officeart/2005/8/layout/vList6"/>
    <dgm:cxn modelId="{66DA3841-CA47-4A3C-9D92-362A7F47EA9A}" type="presOf" srcId="{6C6F1285-E703-4642-AFCF-0EA96F149AC6}" destId="{751848DF-5148-4431-860D-64BA4A97598B}" srcOrd="0" destOrd="0" presId="urn:microsoft.com/office/officeart/2005/8/layout/vList6"/>
    <dgm:cxn modelId="{5FABAF81-0A70-4697-BCF9-C310A72E93EA}" srcId="{E939B3D1-1F47-4DE9-A1B1-C814B7DE0387}" destId="{5DB11194-DBDB-481A-B781-A460105B2A2C}" srcOrd="1" destOrd="0" parTransId="{A11C7548-9938-4B90-B561-10709B32B25A}" sibTransId="{1C33A111-4D70-4A6D-8C33-827EB60A0471}"/>
    <dgm:cxn modelId="{07A54E94-BB2A-4970-8DCE-9DE946235883}" srcId="{779C4607-E74A-40F1-93C6-45A5741BA54E}" destId="{3DD2378C-CFC5-4BC1-AE07-6802501F892E}" srcOrd="0" destOrd="0" parTransId="{381C5379-3D73-48B7-A0E5-90909FF3F2DE}" sibTransId="{8515952C-9552-47B7-8383-9191EE3254F0}"/>
    <dgm:cxn modelId="{C4754698-31A2-4CCE-9EA0-888264D48D23}" type="presOf" srcId="{779C4607-E74A-40F1-93C6-45A5741BA54E}" destId="{79742991-8229-4B6C-A9CD-552C4DCC8246}" srcOrd="0" destOrd="0" presId="urn:microsoft.com/office/officeart/2005/8/layout/vList6"/>
    <dgm:cxn modelId="{419FF2A2-B00C-F14F-A7FC-039824A0181D}" srcId="{5AE42F51-220F-4AFB-8672-B0AE91C6CA1C}" destId="{906E3587-1510-ED4C-A368-EED365175BA4}" srcOrd="0" destOrd="0" parTransId="{58DF22BE-E85C-E447-B774-D3548A1B0192}" sibTransId="{633D3816-F6C1-2440-91AA-B24582C21AD0}"/>
    <dgm:cxn modelId="{8714C9A4-192D-454D-9FEA-4DE59BB76EC2}" srcId="{E939B3D1-1F47-4DE9-A1B1-C814B7DE0387}" destId="{5AE42F51-220F-4AFB-8672-B0AE91C6CA1C}" srcOrd="2" destOrd="0" parTransId="{4EA79609-2ED5-4568-A390-DD74A2A58792}" sibTransId="{FFBE9355-BD0A-49B1-9F5A-CF035A83826E}"/>
    <dgm:cxn modelId="{8D9E0DB8-F81D-4C71-BD96-D1284FD07E60}" srcId="{E939B3D1-1F47-4DE9-A1B1-C814B7DE0387}" destId="{0A918967-0425-44A4-9D78-BB47F785DC77}" srcOrd="0" destOrd="0" parTransId="{C2BDFD21-D23C-4342-A78F-CC167537B6EA}" sibTransId="{71A33688-A886-4D3E-98AE-AFB84C612727}"/>
    <dgm:cxn modelId="{1CAD36B9-63B5-459D-B6FD-AB9B5C19C9EA}" type="presOf" srcId="{F107687A-B9EA-42D6-8B94-AE8557438CDC}" destId="{F7A3E74B-119C-4A36-B314-6AFA81C7248B}" srcOrd="0" destOrd="0" presId="urn:microsoft.com/office/officeart/2005/8/layout/vList6"/>
    <dgm:cxn modelId="{9EAA7CBF-0AA2-4A1B-9BB1-48A5461C06A8}" srcId="{E939B3D1-1F47-4DE9-A1B1-C814B7DE0387}" destId="{BC9FC705-5D89-4676-BCF4-AE5CE32AE6FA}" srcOrd="4" destOrd="0" parTransId="{FC7AB2E3-9F71-4968-ABF9-EDA4D5AB0E13}" sibTransId="{992E7B26-27C9-4B7F-8CA9-2A0BD139DF8C}"/>
    <dgm:cxn modelId="{C1287EC4-2241-4697-B74F-F56DB5DFE343}" type="presOf" srcId="{5DB11194-DBDB-481A-B781-A460105B2A2C}" destId="{84465DB5-D112-48C5-8FC1-59C0E6846A8C}" srcOrd="0" destOrd="0" presId="urn:microsoft.com/office/officeart/2005/8/layout/vList6"/>
    <dgm:cxn modelId="{96BD61C9-EA42-4C9D-BB8B-8ED62C52ECB7}" type="presOf" srcId="{E939B3D1-1F47-4DE9-A1B1-C814B7DE0387}" destId="{7116E8BD-EBEE-4AD3-B1A7-834E6B7EA581}" srcOrd="0" destOrd="0" presId="urn:microsoft.com/office/officeart/2005/8/layout/vList6"/>
    <dgm:cxn modelId="{34E7FECF-A629-4939-8563-45BDCFDDBFE0}" type="presOf" srcId="{0A918967-0425-44A4-9D78-BB47F785DC77}" destId="{5AB80D41-8F37-44A3-A92E-3CC7829A6907}" srcOrd="0" destOrd="0" presId="urn:microsoft.com/office/officeart/2005/8/layout/vList6"/>
    <dgm:cxn modelId="{A37926D4-F41E-41C9-9135-2DBEF0B7230E}" type="presOf" srcId="{2F910D42-FAEE-4920-8B07-0AE36A55EE4F}" destId="{3BB930BD-7E29-4D69-9341-CD13A4CB01F4}" srcOrd="0" destOrd="0" presId="urn:microsoft.com/office/officeart/2005/8/layout/vList6"/>
    <dgm:cxn modelId="{74FC85F5-CFDB-4912-B5B7-6FD0B64A3011}" srcId="{BC9FC705-5D89-4676-BCF4-AE5CE32AE6FA}" destId="{F107687A-B9EA-42D6-8B94-AE8557438CDC}" srcOrd="0" destOrd="0" parTransId="{686A5591-2A2E-4386-ACB6-D58B5186D644}" sibTransId="{0E0C37ED-E108-4933-A69E-5FAFF59CEF0A}"/>
    <dgm:cxn modelId="{B809516A-ECA2-497E-903B-C8E00C23CCD8}" type="presParOf" srcId="{7116E8BD-EBEE-4AD3-B1A7-834E6B7EA581}" destId="{750E6567-5073-4EBE-ADDE-A7B19CDF5B5C}" srcOrd="0" destOrd="0" presId="urn:microsoft.com/office/officeart/2005/8/layout/vList6"/>
    <dgm:cxn modelId="{40E035E9-5047-4B87-B071-7D6C527AFB91}" type="presParOf" srcId="{750E6567-5073-4EBE-ADDE-A7B19CDF5B5C}" destId="{5AB80D41-8F37-44A3-A92E-3CC7829A6907}" srcOrd="0" destOrd="0" presId="urn:microsoft.com/office/officeart/2005/8/layout/vList6"/>
    <dgm:cxn modelId="{24C706AF-E6AF-475E-9F8E-0C3CE4F29C61}" type="presParOf" srcId="{750E6567-5073-4EBE-ADDE-A7B19CDF5B5C}" destId="{751848DF-5148-4431-860D-64BA4A97598B}" srcOrd="1" destOrd="0" presId="urn:microsoft.com/office/officeart/2005/8/layout/vList6"/>
    <dgm:cxn modelId="{7DA97D84-415C-4748-B082-159A05D3597B}" type="presParOf" srcId="{7116E8BD-EBEE-4AD3-B1A7-834E6B7EA581}" destId="{AC499BFD-AA0B-42FC-930F-8DDC3DF6E350}" srcOrd="1" destOrd="0" presId="urn:microsoft.com/office/officeart/2005/8/layout/vList6"/>
    <dgm:cxn modelId="{EE81878A-B9AE-44F3-B7F3-4C9EB7BE9EC5}" type="presParOf" srcId="{7116E8BD-EBEE-4AD3-B1A7-834E6B7EA581}" destId="{EAAD740C-91BC-4D20-BD5F-9A19C07A89B8}" srcOrd="2" destOrd="0" presId="urn:microsoft.com/office/officeart/2005/8/layout/vList6"/>
    <dgm:cxn modelId="{4E1C562C-6829-4A62-9FDE-47A4AC427204}" type="presParOf" srcId="{EAAD740C-91BC-4D20-BD5F-9A19C07A89B8}" destId="{84465DB5-D112-48C5-8FC1-59C0E6846A8C}" srcOrd="0" destOrd="0" presId="urn:microsoft.com/office/officeart/2005/8/layout/vList6"/>
    <dgm:cxn modelId="{8FCFBE88-83BF-40E1-BD31-33C58F0134D3}" type="presParOf" srcId="{EAAD740C-91BC-4D20-BD5F-9A19C07A89B8}" destId="{3BB930BD-7E29-4D69-9341-CD13A4CB01F4}" srcOrd="1" destOrd="0" presId="urn:microsoft.com/office/officeart/2005/8/layout/vList6"/>
    <dgm:cxn modelId="{A98AE2A4-EF47-49F9-B115-B0998582E027}" type="presParOf" srcId="{7116E8BD-EBEE-4AD3-B1A7-834E6B7EA581}" destId="{08F0C16F-6C1E-4628-AA27-5931F49D8C82}" srcOrd="3" destOrd="0" presId="urn:microsoft.com/office/officeart/2005/8/layout/vList6"/>
    <dgm:cxn modelId="{E8101592-4A24-4188-BE71-F43A590ECC07}" type="presParOf" srcId="{7116E8BD-EBEE-4AD3-B1A7-834E6B7EA581}" destId="{5D0DEB0D-B83A-4C0F-B1F4-904897622FD7}" srcOrd="4" destOrd="0" presId="urn:microsoft.com/office/officeart/2005/8/layout/vList6"/>
    <dgm:cxn modelId="{21D9A8C9-30D1-43B6-8B93-F7F17E8EE052}" type="presParOf" srcId="{5D0DEB0D-B83A-4C0F-B1F4-904897622FD7}" destId="{AC2B8C9F-660A-4578-8D24-65C78108679A}" srcOrd="0" destOrd="0" presId="urn:microsoft.com/office/officeart/2005/8/layout/vList6"/>
    <dgm:cxn modelId="{6A5AD025-D5CD-46C7-92D2-CD079E85275C}" type="presParOf" srcId="{5D0DEB0D-B83A-4C0F-B1F4-904897622FD7}" destId="{1028A562-FE25-4F12-92C3-8DD7241B4A80}" srcOrd="1" destOrd="0" presId="urn:microsoft.com/office/officeart/2005/8/layout/vList6"/>
    <dgm:cxn modelId="{D87FF67C-74E6-4BE1-AB5E-CB41194060BE}" type="presParOf" srcId="{7116E8BD-EBEE-4AD3-B1A7-834E6B7EA581}" destId="{638FD684-D4EE-41C5-AC95-2787C02B2744}" srcOrd="5" destOrd="0" presId="urn:microsoft.com/office/officeart/2005/8/layout/vList6"/>
    <dgm:cxn modelId="{09D2A2DE-9113-4389-ADD3-C03C76C0E409}" type="presParOf" srcId="{7116E8BD-EBEE-4AD3-B1A7-834E6B7EA581}" destId="{383FBEBF-E1BA-47FD-8DF4-76B5CC7DAD91}" srcOrd="6" destOrd="0" presId="urn:microsoft.com/office/officeart/2005/8/layout/vList6"/>
    <dgm:cxn modelId="{734696D9-E3AF-43BB-81B4-D0A41CE3D7DB}" type="presParOf" srcId="{383FBEBF-E1BA-47FD-8DF4-76B5CC7DAD91}" destId="{79742991-8229-4B6C-A9CD-552C4DCC8246}" srcOrd="0" destOrd="0" presId="urn:microsoft.com/office/officeart/2005/8/layout/vList6"/>
    <dgm:cxn modelId="{B5EEEFB6-F618-4236-9B59-BF48243F0AEF}" type="presParOf" srcId="{383FBEBF-E1BA-47FD-8DF4-76B5CC7DAD91}" destId="{B5B63568-D719-463B-9B13-22D05FD2E61A}" srcOrd="1" destOrd="0" presId="urn:microsoft.com/office/officeart/2005/8/layout/vList6"/>
    <dgm:cxn modelId="{A7CC763B-22B4-4561-AE0D-23A02F38C961}" type="presParOf" srcId="{7116E8BD-EBEE-4AD3-B1A7-834E6B7EA581}" destId="{8A38960F-3B1E-4C0E-B321-33644BB31864}" srcOrd="7" destOrd="0" presId="urn:microsoft.com/office/officeart/2005/8/layout/vList6"/>
    <dgm:cxn modelId="{E1FA291A-C7C9-4FE7-A643-978BD79663E5}" type="presParOf" srcId="{7116E8BD-EBEE-4AD3-B1A7-834E6B7EA581}" destId="{59384C9D-DB69-42C4-882D-122D7950EDEB}" srcOrd="8" destOrd="0" presId="urn:microsoft.com/office/officeart/2005/8/layout/vList6"/>
    <dgm:cxn modelId="{F6617E39-BC25-4A8F-8BDD-D3A11C02265C}" type="presParOf" srcId="{59384C9D-DB69-42C4-882D-122D7950EDEB}" destId="{99E3548C-31F1-47E2-BFB0-3EA7498DB578}" srcOrd="0" destOrd="0" presId="urn:microsoft.com/office/officeart/2005/8/layout/vList6"/>
    <dgm:cxn modelId="{D1D6EC45-084F-48B1-A6FA-F7B2D285206F}" type="presParOf" srcId="{59384C9D-DB69-42C4-882D-122D7950EDEB}" destId="{F7A3E74B-119C-4A36-B314-6AFA81C7248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9B3D1-1F47-4DE9-A1B1-C814B7DE0387}" type="doc">
      <dgm:prSet loTypeId="urn:microsoft.com/office/officeart/2005/8/layout/vList6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5DB11194-DBDB-481A-B781-A460105B2A2C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/>
            <a:t>Capturas</a:t>
          </a:r>
        </a:p>
      </dgm:t>
    </dgm:pt>
    <dgm:pt modelId="{A11C7548-9938-4B90-B561-10709B32B25A}" type="parTrans" cxnId="{5FABAF81-0A70-4697-BCF9-C310A72E93EA}">
      <dgm:prSet/>
      <dgm:spPr/>
      <dgm:t>
        <a:bodyPr/>
        <a:lstStyle/>
        <a:p>
          <a:endParaRPr lang="es-ES"/>
        </a:p>
      </dgm:t>
    </dgm:pt>
    <dgm:pt modelId="{1C33A111-4D70-4A6D-8C33-827EB60A0471}" type="sibTrans" cxnId="{5FABAF81-0A70-4697-BCF9-C310A72E93EA}">
      <dgm:prSet/>
      <dgm:spPr/>
      <dgm:t>
        <a:bodyPr/>
        <a:lstStyle/>
        <a:p>
          <a:endParaRPr lang="es-ES"/>
        </a:p>
      </dgm:t>
    </dgm:pt>
    <dgm:pt modelId="{779C4607-E74A-40F1-93C6-45A5741BA54E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/>
            <a:t>Incautaciones</a:t>
          </a:r>
        </a:p>
      </dgm:t>
    </dgm:pt>
    <dgm:pt modelId="{712E400A-D5CE-428D-8667-655AB948ED4A}" type="parTrans" cxnId="{602D4513-0FAB-4036-B8AD-5EA8EA8ABD67}">
      <dgm:prSet/>
      <dgm:spPr/>
      <dgm:t>
        <a:bodyPr/>
        <a:lstStyle/>
        <a:p>
          <a:endParaRPr lang="es-ES"/>
        </a:p>
      </dgm:t>
    </dgm:pt>
    <dgm:pt modelId="{C820CF2F-50EE-47B4-AD36-900B68D9B9E7}" type="sibTrans" cxnId="{602D4513-0FAB-4036-B8AD-5EA8EA8ABD67}">
      <dgm:prSet/>
      <dgm:spPr/>
      <dgm:t>
        <a:bodyPr/>
        <a:lstStyle/>
        <a:p>
          <a:endParaRPr lang="es-ES"/>
        </a:p>
      </dgm:t>
    </dgm:pt>
    <dgm:pt modelId="{BC9FC705-5D89-4676-BCF4-AE5CE32AE6FA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/>
            <a:t>Valor Avalúo</a:t>
          </a:r>
        </a:p>
      </dgm:t>
    </dgm:pt>
    <dgm:pt modelId="{FC7AB2E3-9F71-4968-ABF9-EDA4D5AB0E13}" type="parTrans" cxnId="{9EAA7CBF-0AA2-4A1B-9BB1-48A5461C06A8}">
      <dgm:prSet/>
      <dgm:spPr/>
      <dgm:t>
        <a:bodyPr/>
        <a:lstStyle/>
        <a:p>
          <a:endParaRPr lang="es-ES"/>
        </a:p>
      </dgm:t>
    </dgm:pt>
    <dgm:pt modelId="{992E7B26-27C9-4B7F-8CA9-2A0BD139DF8C}" type="sibTrans" cxnId="{9EAA7CBF-0AA2-4A1B-9BB1-48A5461C06A8}">
      <dgm:prSet/>
      <dgm:spPr/>
      <dgm:t>
        <a:bodyPr/>
        <a:lstStyle/>
        <a:p>
          <a:endParaRPr lang="es-ES"/>
        </a:p>
      </dgm:t>
    </dgm:pt>
    <dgm:pt modelId="{0A918967-0425-44A4-9D78-BB47F785DC77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/>
            <a:t>Estructuras 2026</a:t>
          </a:r>
        </a:p>
      </dgm:t>
    </dgm:pt>
    <dgm:pt modelId="{71A33688-A886-4D3E-98AE-AFB84C612727}" type="sibTrans" cxnId="{8D9E0DB8-F81D-4C71-BD96-D1284FD07E60}">
      <dgm:prSet/>
      <dgm:spPr/>
      <dgm:t>
        <a:bodyPr/>
        <a:lstStyle/>
        <a:p>
          <a:endParaRPr lang="es-ES"/>
        </a:p>
      </dgm:t>
    </dgm:pt>
    <dgm:pt modelId="{C2BDFD21-D23C-4342-A78F-CC167537B6EA}" type="parTrans" cxnId="{8D9E0DB8-F81D-4C71-BD96-D1284FD07E60}">
      <dgm:prSet/>
      <dgm:spPr/>
      <dgm:t>
        <a:bodyPr/>
        <a:lstStyle/>
        <a:p>
          <a:endParaRPr lang="es-ES"/>
        </a:p>
      </dgm:t>
    </dgm:pt>
    <dgm:pt modelId="{2F910D42-FAEE-4920-8B07-0AE36A55EE4F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02</a:t>
          </a:r>
        </a:p>
      </dgm:t>
    </dgm:pt>
    <dgm:pt modelId="{74BB4A8E-1AB6-4599-A8A5-B567BD84819D}" type="parTrans" cxnId="{44002103-992D-4F43-A368-06160C8796CC}">
      <dgm:prSet/>
      <dgm:spPr/>
      <dgm:t>
        <a:bodyPr/>
        <a:lstStyle/>
        <a:p>
          <a:endParaRPr lang="es-ES"/>
        </a:p>
      </dgm:t>
    </dgm:pt>
    <dgm:pt modelId="{14733544-FB4D-49AA-85BF-22ABB7F8738E}" type="sibTrans" cxnId="{44002103-992D-4F43-A368-06160C8796CC}">
      <dgm:prSet/>
      <dgm:spPr/>
      <dgm:t>
        <a:bodyPr/>
        <a:lstStyle/>
        <a:p>
          <a:endParaRPr lang="es-ES"/>
        </a:p>
      </dgm:t>
    </dgm:pt>
    <dgm:pt modelId="{6C6F1285-E703-4642-AFCF-0EA96F149AC6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01</a:t>
          </a:r>
        </a:p>
      </dgm:t>
    </dgm:pt>
    <dgm:pt modelId="{6F51A9D5-A803-454E-BA63-F98872DFEF2D}" type="sibTrans" cxnId="{F50B0E2A-C8A6-40A4-A8E9-20AE75F7B106}">
      <dgm:prSet/>
      <dgm:spPr/>
      <dgm:t>
        <a:bodyPr/>
        <a:lstStyle/>
        <a:p>
          <a:endParaRPr lang="es-ES"/>
        </a:p>
      </dgm:t>
    </dgm:pt>
    <dgm:pt modelId="{106DFCF0-E01A-46F0-BD54-031A0D5B581E}" type="parTrans" cxnId="{F50B0E2A-C8A6-40A4-A8E9-20AE75F7B106}">
      <dgm:prSet/>
      <dgm:spPr/>
      <dgm:t>
        <a:bodyPr/>
        <a:lstStyle/>
        <a:p>
          <a:endParaRPr lang="es-ES"/>
        </a:p>
      </dgm:t>
    </dgm:pt>
    <dgm:pt modelId="{F107687A-B9EA-42D6-8B94-AE8557438CDC}">
      <dgm:prSet custT="1"/>
      <dgm:spPr/>
      <dgm:t>
        <a:bodyPr/>
        <a:lstStyle/>
        <a:p>
          <a:pPr algn="ctr">
            <a:buNone/>
          </a:pPr>
          <a:r>
            <a:rPr lang="es-ES" sz="1400" b="1" dirty="0">
              <a:solidFill>
                <a:schemeClr val="tx1"/>
              </a:solidFill>
            </a:rPr>
            <a:t>8.316.030.215 </a:t>
          </a:r>
          <a:r>
            <a:rPr lang="es-ES" sz="1400" b="0" dirty="0">
              <a:solidFill>
                <a:schemeClr val="tx1"/>
              </a:solidFill>
            </a:rPr>
            <a:t>millones de pesos aproximadamente</a:t>
          </a:r>
        </a:p>
      </dgm:t>
    </dgm:pt>
    <dgm:pt modelId="{686A5591-2A2E-4386-ACB6-D58B5186D644}" type="parTrans" cxnId="{74FC85F5-CFDB-4912-B5B7-6FD0B64A3011}">
      <dgm:prSet/>
      <dgm:spPr/>
      <dgm:t>
        <a:bodyPr/>
        <a:lstStyle/>
        <a:p>
          <a:endParaRPr lang="es-ES"/>
        </a:p>
      </dgm:t>
    </dgm:pt>
    <dgm:pt modelId="{0E0C37ED-E108-4933-A69E-5FAFF59CEF0A}" type="sibTrans" cxnId="{74FC85F5-CFDB-4912-B5B7-6FD0B64A3011}">
      <dgm:prSet/>
      <dgm:spPr/>
      <dgm:t>
        <a:bodyPr/>
        <a:lstStyle/>
        <a:p>
          <a:endParaRPr lang="es-ES"/>
        </a:p>
      </dgm:t>
    </dgm:pt>
    <dgm:pt modelId="{A486270A-46C3-42A4-98F6-B2B11710B4A2}">
      <dgm:prSet phldrT="[Texto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es-ES" sz="1400" b="0" dirty="0"/>
            <a:t>Allanamientos</a:t>
          </a:r>
        </a:p>
      </dgm:t>
    </dgm:pt>
    <dgm:pt modelId="{065DDDF1-8FF0-45CF-9A3C-5D9F3E6AFC16}" type="parTrans" cxnId="{E028F15D-CFE0-4E36-935A-4ED94ACE4031}">
      <dgm:prSet/>
      <dgm:spPr/>
      <dgm:t>
        <a:bodyPr/>
        <a:lstStyle/>
        <a:p>
          <a:endParaRPr lang="es-ES"/>
        </a:p>
      </dgm:t>
    </dgm:pt>
    <dgm:pt modelId="{CFC29144-1F6D-4AD0-A396-D9E3F44B749A}" type="sibTrans" cxnId="{E028F15D-CFE0-4E36-935A-4ED94ACE4031}">
      <dgm:prSet/>
      <dgm:spPr/>
      <dgm:t>
        <a:bodyPr/>
        <a:lstStyle/>
        <a:p>
          <a:endParaRPr lang="es-ES"/>
        </a:p>
      </dgm:t>
    </dgm:pt>
    <dgm:pt modelId="{885AB687-4107-C840-82BC-FD47ACF20B9B}">
      <dgm:prSet custT="1"/>
      <dgm:spPr/>
      <dgm:t>
        <a:bodyPr/>
        <a:lstStyle/>
        <a:p>
          <a:pPr algn="ctr">
            <a:buFontTx/>
            <a:buNone/>
          </a:pPr>
          <a:r>
            <a:rPr lang="es-ES" sz="2000" b="1" dirty="0"/>
            <a:t>09</a:t>
          </a:r>
        </a:p>
      </dgm:t>
    </dgm:pt>
    <dgm:pt modelId="{BB04B288-1FE7-CE47-9474-B9AC2BF491D6}" type="sibTrans" cxnId="{5BBC57A8-72DB-C448-9662-FDF9A6A2E7EC}">
      <dgm:prSet/>
      <dgm:spPr/>
      <dgm:t>
        <a:bodyPr/>
        <a:lstStyle/>
        <a:p>
          <a:endParaRPr lang="es-ES"/>
        </a:p>
      </dgm:t>
    </dgm:pt>
    <dgm:pt modelId="{F6BDF3D5-047E-174A-A2FD-1B4824333F9C}" type="parTrans" cxnId="{5BBC57A8-72DB-C448-9662-FDF9A6A2E7EC}">
      <dgm:prSet/>
      <dgm:spPr/>
      <dgm:t>
        <a:bodyPr/>
        <a:lstStyle/>
        <a:p>
          <a:endParaRPr lang="es-ES"/>
        </a:p>
      </dgm:t>
    </dgm:pt>
    <dgm:pt modelId="{3DD2378C-CFC5-4BC1-AE07-6802501F892E}">
      <dgm:prSet custT="1"/>
      <dgm:spPr/>
      <dgm:t>
        <a:bodyPr/>
        <a:lstStyle/>
        <a:p>
          <a:pPr algn="ctr">
            <a:buNone/>
          </a:pPr>
          <a:r>
            <a:rPr lang="es-ES" sz="2000" b="1" dirty="0">
              <a:solidFill>
                <a:schemeClr val="tx1"/>
              </a:solidFill>
            </a:rPr>
            <a:t>13</a:t>
          </a:r>
        </a:p>
      </dgm:t>
    </dgm:pt>
    <dgm:pt modelId="{8515952C-9552-47B7-8383-9191EE3254F0}" type="sibTrans" cxnId="{07A54E94-BB2A-4970-8DCE-9DE946235883}">
      <dgm:prSet/>
      <dgm:spPr/>
      <dgm:t>
        <a:bodyPr/>
        <a:lstStyle/>
        <a:p>
          <a:endParaRPr lang="es-ES"/>
        </a:p>
      </dgm:t>
    </dgm:pt>
    <dgm:pt modelId="{381C5379-3D73-48B7-A0E5-90909FF3F2DE}" type="parTrans" cxnId="{07A54E94-BB2A-4970-8DCE-9DE946235883}">
      <dgm:prSet/>
      <dgm:spPr/>
      <dgm:t>
        <a:bodyPr/>
        <a:lstStyle/>
        <a:p>
          <a:endParaRPr lang="es-ES"/>
        </a:p>
      </dgm:t>
    </dgm:pt>
    <dgm:pt modelId="{7116E8BD-EBEE-4AD3-B1A7-834E6B7EA581}" type="pres">
      <dgm:prSet presAssocID="{E939B3D1-1F47-4DE9-A1B1-C814B7DE0387}" presName="Name0" presStyleCnt="0">
        <dgm:presLayoutVars>
          <dgm:dir/>
          <dgm:animLvl val="lvl"/>
          <dgm:resizeHandles/>
        </dgm:presLayoutVars>
      </dgm:prSet>
      <dgm:spPr/>
    </dgm:pt>
    <dgm:pt modelId="{750E6567-5073-4EBE-ADDE-A7B19CDF5B5C}" type="pres">
      <dgm:prSet presAssocID="{0A918967-0425-44A4-9D78-BB47F785DC77}" presName="linNode" presStyleCnt="0"/>
      <dgm:spPr/>
    </dgm:pt>
    <dgm:pt modelId="{5AB80D41-8F37-44A3-A92E-3CC7829A6907}" type="pres">
      <dgm:prSet presAssocID="{0A918967-0425-44A4-9D78-BB47F785DC77}" presName="parentShp" presStyleLbl="node1" presStyleIdx="0" presStyleCnt="5" custLinFactNeighborX="0" custLinFactNeighborY="-209">
        <dgm:presLayoutVars>
          <dgm:bulletEnabled val="1"/>
        </dgm:presLayoutVars>
      </dgm:prSet>
      <dgm:spPr/>
    </dgm:pt>
    <dgm:pt modelId="{751848DF-5148-4431-860D-64BA4A97598B}" type="pres">
      <dgm:prSet presAssocID="{0A918967-0425-44A4-9D78-BB47F785DC77}" presName="childShp" presStyleLbl="bgAccFollowNode1" presStyleIdx="0" presStyleCnt="5" custLinFactNeighborX="5594" custLinFactNeighborY="-84">
        <dgm:presLayoutVars>
          <dgm:bulletEnabled val="1"/>
        </dgm:presLayoutVars>
      </dgm:prSet>
      <dgm:spPr/>
    </dgm:pt>
    <dgm:pt modelId="{AC499BFD-AA0B-42FC-930F-8DDC3DF6E350}" type="pres">
      <dgm:prSet presAssocID="{71A33688-A886-4D3E-98AE-AFB84C612727}" presName="spacing" presStyleCnt="0"/>
      <dgm:spPr/>
    </dgm:pt>
    <dgm:pt modelId="{EAAD740C-91BC-4D20-BD5F-9A19C07A89B8}" type="pres">
      <dgm:prSet presAssocID="{5DB11194-DBDB-481A-B781-A460105B2A2C}" presName="linNode" presStyleCnt="0"/>
      <dgm:spPr/>
    </dgm:pt>
    <dgm:pt modelId="{84465DB5-D112-48C5-8FC1-59C0E6846A8C}" type="pres">
      <dgm:prSet presAssocID="{5DB11194-DBDB-481A-B781-A460105B2A2C}" presName="parentShp" presStyleLbl="node1" presStyleIdx="1" presStyleCnt="5">
        <dgm:presLayoutVars>
          <dgm:bulletEnabled val="1"/>
        </dgm:presLayoutVars>
      </dgm:prSet>
      <dgm:spPr/>
    </dgm:pt>
    <dgm:pt modelId="{3BB930BD-7E29-4D69-9341-CD13A4CB01F4}" type="pres">
      <dgm:prSet presAssocID="{5DB11194-DBDB-481A-B781-A460105B2A2C}" presName="childShp" presStyleLbl="bgAccFollowNode1" presStyleIdx="1" presStyleCnt="5">
        <dgm:presLayoutVars>
          <dgm:bulletEnabled val="1"/>
        </dgm:presLayoutVars>
      </dgm:prSet>
      <dgm:spPr/>
    </dgm:pt>
    <dgm:pt modelId="{08F0C16F-6C1E-4628-AA27-5931F49D8C82}" type="pres">
      <dgm:prSet presAssocID="{1C33A111-4D70-4A6D-8C33-827EB60A0471}" presName="spacing" presStyleCnt="0"/>
      <dgm:spPr/>
    </dgm:pt>
    <dgm:pt modelId="{DE658348-7919-447A-9A9B-5DA60B08B536}" type="pres">
      <dgm:prSet presAssocID="{A486270A-46C3-42A4-98F6-B2B11710B4A2}" presName="linNode" presStyleCnt="0"/>
      <dgm:spPr/>
    </dgm:pt>
    <dgm:pt modelId="{341C7D7E-9D16-4F9B-9E99-82057A9DAB09}" type="pres">
      <dgm:prSet presAssocID="{A486270A-46C3-42A4-98F6-B2B11710B4A2}" presName="parentShp" presStyleLbl="node1" presStyleIdx="2" presStyleCnt="5">
        <dgm:presLayoutVars>
          <dgm:bulletEnabled val="1"/>
        </dgm:presLayoutVars>
      </dgm:prSet>
      <dgm:spPr/>
    </dgm:pt>
    <dgm:pt modelId="{903ACB4A-661D-4C4E-AA71-E22C2C2BCB48}" type="pres">
      <dgm:prSet presAssocID="{A486270A-46C3-42A4-98F6-B2B11710B4A2}" presName="childShp" presStyleLbl="bgAccFollowNode1" presStyleIdx="2" presStyleCnt="5">
        <dgm:presLayoutVars>
          <dgm:bulletEnabled val="1"/>
        </dgm:presLayoutVars>
      </dgm:prSet>
      <dgm:spPr/>
    </dgm:pt>
    <dgm:pt modelId="{2C5EEF61-D892-46BC-B25A-D9693734813E}" type="pres">
      <dgm:prSet presAssocID="{CFC29144-1F6D-4AD0-A396-D9E3F44B749A}" presName="spacing" presStyleCnt="0"/>
      <dgm:spPr/>
    </dgm:pt>
    <dgm:pt modelId="{383FBEBF-E1BA-47FD-8DF4-76B5CC7DAD91}" type="pres">
      <dgm:prSet presAssocID="{779C4607-E74A-40F1-93C6-45A5741BA54E}" presName="linNode" presStyleCnt="0"/>
      <dgm:spPr/>
    </dgm:pt>
    <dgm:pt modelId="{79742991-8229-4B6C-A9CD-552C4DCC8246}" type="pres">
      <dgm:prSet presAssocID="{779C4607-E74A-40F1-93C6-45A5741BA54E}" presName="parentShp" presStyleLbl="node1" presStyleIdx="3" presStyleCnt="5">
        <dgm:presLayoutVars>
          <dgm:bulletEnabled val="1"/>
        </dgm:presLayoutVars>
      </dgm:prSet>
      <dgm:spPr/>
    </dgm:pt>
    <dgm:pt modelId="{B5B63568-D719-463B-9B13-22D05FD2E61A}" type="pres">
      <dgm:prSet presAssocID="{779C4607-E74A-40F1-93C6-45A5741BA54E}" presName="childShp" presStyleLbl="bgAccFollowNode1" presStyleIdx="3" presStyleCnt="5" custLinFactNeighborX="1885" custLinFactNeighborY="-5780">
        <dgm:presLayoutVars>
          <dgm:bulletEnabled val="1"/>
        </dgm:presLayoutVars>
      </dgm:prSet>
      <dgm:spPr/>
    </dgm:pt>
    <dgm:pt modelId="{8A38960F-3B1E-4C0E-B321-33644BB31864}" type="pres">
      <dgm:prSet presAssocID="{C820CF2F-50EE-47B4-AD36-900B68D9B9E7}" presName="spacing" presStyleCnt="0"/>
      <dgm:spPr/>
    </dgm:pt>
    <dgm:pt modelId="{59384C9D-DB69-42C4-882D-122D7950EDEB}" type="pres">
      <dgm:prSet presAssocID="{BC9FC705-5D89-4676-BCF4-AE5CE32AE6FA}" presName="linNode" presStyleCnt="0"/>
      <dgm:spPr/>
    </dgm:pt>
    <dgm:pt modelId="{99E3548C-31F1-47E2-BFB0-3EA7498DB578}" type="pres">
      <dgm:prSet presAssocID="{BC9FC705-5D89-4676-BCF4-AE5CE32AE6FA}" presName="parentShp" presStyleLbl="node1" presStyleIdx="4" presStyleCnt="5">
        <dgm:presLayoutVars>
          <dgm:bulletEnabled val="1"/>
        </dgm:presLayoutVars>
      </dgm:prSet>
      <dgm:spPr/>
    </dgm:pt>
    <dgm:pt modelId="{F7A3E74B-119C-4A36-B314-6AFA81C7248B}" type="pres">
      <dgm:prSet presAssocID="{BC9FC705-5D89-4676-BCF4-AE5CE32AE6FA}" presName="childShp" presStyleLbl="bgAccFollowNode1" presStyleIdx="4" presStyleCnt="5" custScaleY="165678">
        <dgm:presLayoutVars>
          <dgm:bulletEnabled val="1"/>
        </dgm:presLayoutVars>
      </dgm:prSet>
      <dgm:spPr/>
    </dgm:pt>
  </dgm:ptLst>
  <dgm:cxnLst>
    <dgm:cxn modelId="{44002103-992D-4F43-A368-06160C8796CC}" srcId="{5DB11194-DBDB-481A-B781-A460105B2A2C}" destId="{2F910D42-FAEE-4920-8B07-0AE36A55EE4F}" srcOrd="0" destOrd="0" parTransId="{74BB4A8E-1AB6-4599-A8A5-B567BD84819D}" sibTransId="{14733544-FB4D-49AA-85BF-22ABB7F8738E}"/>
    <dgm:cxn modelId="{602D4513-0FAB-4036-B8AD-5EA8EA8ABD67}" srcId="{E939B3D1-1F47-4DE9-A1B1-C814B7DE0387}" destId="{779C4607-E74A-40F1-93C6-45A5741BA54E}" srcOrd="3" destOrd="0" parTransId="{712E400A-D5CE-428D-8667-655AB948ED4A}" sibTransId="{C820CF2F-50EE-47B4-AD36-900B68D9B9E7}"/>
    <dgm:cxn modelId="{E8755C19-04C7-46A5-8B87-EBED3E3E1497}" type="presOf" srcId="{779C4607-E74A-40F1-93C6-45A5741BA54E}" destId="{79742991-8229-4B6C-A9CD-552C4DCC8246}" srcOrd="0" destOrd="0" presId="urn:microsoft.com/office/officeart/2005/8/layout/vList6"/>
    <dgm:cxn modelId="{F50B0E2A-C8A6-40A4-A8E9-20AE75F7B106}" srcId="{0A918967-0425-44A4-9D78-BB47F785DC77}" destId="{6C6F1285-E703-4642-AFCF-0EA96F149AC6}" srcOrd="0" destOrd="0" parTransId="{106DFCF0-E01A-46F0-BD54-031A0D5B581E}" sibTransId="{6F51A9D5-A803-454E-BA63-F98872DFEF2D}"/>
    <dgm:cxn modelId="{E028F15D-CFE0-4E36-935A-4ED94ACE4031}" srcId="{E939B3D1-1F47-4DE9-A1B1-C814B7DE0387}" destId="{A486270A-46C3-42A4-98F6-B2B11710B4A2}" srcOrd="2" destOrd="0" parTransId="{065DDDF1-8FF0-45CF-9A3C-5D9F3E6AFC16}" sibTransId="{CFC29144-1F6D-4AD0-A396-D9E3F44B749A}"/>
    <dgm:cxn modelId="{E5C7AA62-59FE-2C46-B0C5-C413A7BF11F1}" type="presOf" srcId="{885AB687-4107-C840-82BC-FD47ACF20B9B}" destId="{903ACB4A-661D-4C4E-AA71-E22C2C2BCB48}" srcOrd="0" destOrd="0" presId="urn:microsoft.com/office/officeart/2005/8/layout/vList6"/>
    <dgm:cxn modelId="{B6684643-7937-44CF-B8E3-3E8BDE2A602D}" type="presOf" srcId="{0A918967-0425-44A4-9D78-BB47F785DC77}" destId="{5AB80D41-8F37-44A3-A92E-3CC7829A6907}" srcOrd="0" destOrd="0" presId="urn:microsoft.com/office/officeart/2005/8/layout/vList6"/>
    <dgm:cxn modelId="{3F94A972-AA02-453B-AABB-81322BDD735E}" type="presOf" srcId="{E939B3D1-1F47-4DE9-A1B1-C814B7DE0387}" destId="{7116E8BD-EBEE-4AD3-B1A7-834E6B7EA581}" srcOrd="0" destOrd="0" presId="urn:microsoft.com/office/officeart/2005/8/layout/vList6"/>
    <dgm:cxn modelId="{4DD5327A-7401-47B9-BF70-B1B947D13DB8}" type="presOf" srcId="{A486270A-46C3-42A4-98F6-B2B11710B4A2}" destId="{341C7D7E-9D16-4F9B-9E99-82057A9DAB09}" srcOrd="0" destOrd="0" presId="urn:microsoft.com/office/officeart/2005/8/layout/vList6"/>
    <dgm:cxn modelId="{5FABAF81-0A70-4697-BCF9-C310A72E93EA}" srcId="{E939B3D1-1F47-4DE9-A1B1-C814B7DE0387}" destId="{5DB11194-DBDB-481A-B781-A460105B2A2C}" srcOrd="1" destOrd="0" parTransId="{A11C7548-9938-4B90-B561-10709B32B25A}" sibTransId="{1C33A111-4D70-4A6D-8C33-827EB60A0471}"/>
    <dgm:cxn modelId="{6AA2278F-D46E-496E-930D-6CBD565E071C}" type="presOf" srcId="{F107687A-B9EA-42D6-8B94-AE8557438CDC}" destId="{F7A3E74B-119C-4A36-B314-6AFA81C7248B}" srcOrd="0" destOrd="0" presId="urn:microsoft.com/office/officeart/2005/8/layout/vList6"/>
    <dgm:cxn modelId="{DE5DCF92-8F0A-41A7-9DA7-8D6DA5CE57F6}" type="presOf" srcId="{2F910D42-FAEE-4920-8B07-0AE36A55EE4F}" destId="{3BB930BD-7E29-4D69-9341-CD13A4CB01F4}" srcOrd="0" destOrd="0" presId="urn:microsoft.com/office/officeart/2005/8/layout/vList6"/>
    <dgm:cxn modelId="{07A54E94-BB2A-4970-8DCE-9DE946235883}" srcId="{779C4607-E74A-40F1-93C6-45A5741BA54E}" destId="{3DD2378C-CFC5-4BC1-AE07-6802501F892E}" srcOrd="0" destOrd="0" parTransId="{381C5379-3D73-48B7-A0E5-90909FF3F2DE}" sibTransId="{8515952C-9552-47B7-8383-9191EE3254F0}"/>
    <dgm:cxn modelId="{5BBC57A8-72DB-C448-9662-FDF9A6A2E7EC}" srcId="{A486270A-46C3-42A4-98F6-B2B11710B4A2}" destId="{885AB687-4107-C840-82BC-FD47ACF20B9B}" srcOrd="0" destOrd="0" parTransId="{F6BDF3D5-047E-174A-A2FD-1B4824333F9C}" sibTransId="{BB04B288-1FE7-CE47-9474-B9AC2BF491D6}"/>
    <dgm:cxn modelId="{C221EAAF-8E47-4034-8E71-460F2A39CAD0}" type="presOf" srcId="{6C6F1285-E703-4642-AFCF-0EA96F149AC6}" destId="{751848DF-5148-4431-860D-64BA4A97598B}" srcOrd="0" destOrd="0" presId="urn:microsoft.com/office/officeart/2005/8/layout/vList6"/>
    <dgm:cxn modelId="{8D9E0DB8-F81D-4C71-BD96-D1284FD07E60}" srcId="{E939B3D1-1F47-4DE9-A1B1-C814B7DE0387}" destId="{0A918967-0425-44A4-9D78-BB47F785DC77}" srcOrd="0" destOrd="0" parTransId="{C2BDFD21-D23C-4342-A78F-CC167537B6EA}" sibTransId="{71A33688-A886-4D3E-98AE-AFB84C612727}"/>
    <dgm:cxn modelId="{9EAA7CBF-0AA2-4A1B-9BB1-48A5461C06A8}" srcId="{E939B3D1-1F47-4DE9-A1B1-C814B7DE0387}" destId="{BC9FC705-5D89-4676-BCF4-AE5CE32AE6FA}" srcOrd="4" destOrd="0" parTransId="{FC7AB2E3-9F71-4968-ABF9-EDA4D5AB0E13}" sibTransId="{992E7B26-27C9-4B7F-8CA9-2A0BD139DF8C}"/>
    <dgm:cxn modelId="{971983CC-C38A-4C68-8EC3-5786E6716E24}" type="presOf" srcId="{3DD2378C-CFC5-4BC1-AE07-6802501F892E}" destId="{B5B63568-D719-463B-9B13-22D05FD2E61A}" srcOrd="0" destOrd="0" presId="urn:microsoft.com/office/officeart/2005/8/layout/vList6"/>
    <dgm:cxn modelId="{31FCFACE-DCE7-4A45-9812-EE84A9650075}" type="presOf" srcId="{BC9FC705-5D89-4676-BCF4-AE5CE32AE6FA}" destId="{99E3548C-31F1-47E2-BFB0-3EA7498DB578}" srcOrd="0" destOrd="0" presId="urn:microsoft.com/office/officeart/2005/8/layout/vList6"/>
    <dgm:cxn modelId="{74FC85F5-CFDB-4912-B5B7-6FD0B64A3011}" srcId="{BC9FC705-5D89-4676-BCF4-AE5CE32AE6FA}" destId="{F107687A-B9EA-42D6-8B94-AE8557438CDC}" srcOrd="0" destOrd="0" parTransId="{686A5591-2A2E-4386-ACB6-D58B5186D644}" sibTransId="{0E0C37ED-E108-4933-A69E-5FAFF59CEF0A}"/>
    <dgm:cxn modelId="{623660FA-C774-48F4-AE87-F1D3CA014CEA}" type="presOf" srcId="{5DB11194-DBDB-481A-B781-A460105B2A2C}" destId="{84465DB5-D112-48C5-8FC1-59C0E6846A8C}" srcOrd="0" destOrd="0" presId="urn:microsoft.com/office/officeart/2005/8/layout/vList6"/>
    <dgm:cxn modelId="{B45A6860-19C7-4E06-A107-0AF5EB3C22BA}" type="presParOf" srcId="{7116E8BD-EBEE-4AD3-B1A7-834E6B7EA581}" destId="{750E6567-5073-4EBE-ADDE-A7B19CDF5B5C}" srcOrd="0" destOrd="0" presId="urn:microsoft.com/office/officeart/2005/8/layout/vList6"/>
    <dgm:cxn modelId="{D1006BDD-E37C-4743-87EB-7D670950985E}" type="presParOf" srcId="{750E6567-5073-4EBE-ADDE-A7B19CDF5B5C}" destId="{5AB80D41-8F37-44A3-A92E-3CC7829A6907}" srcOrd="0" destOrd="0" presId="urn:microsoft.com/office/officeart/2005/8/layout/vList6"/>
    <dgm:cxn modelId="{1A5FA8CC-D7F7-469D-B071-EF913DE69DC8}" type="presParOf" srcId="{750E6567-5073-4EBE-ADDE-A7B19CDF5B5C}" destId="{751848DF-5148-4431-860D-64BA4A97598B}" srcOrd="1" destOrd="0" presId="urn:microsoft.com/office/officeart/2005/8/layout/vList6"/>
    <dgm:cxn modelId="{55798305-1808-4A7A-8F30-73A47D2C8E23}" type="presParOf" srcId="{7116E8BD-EBEE-4AD3-B1A7-834E6B7EA581}" destId="{AC499BFD-AA0B-42FC-930F-8DDC3DF6E350}" srcOrd="1" destOrd="0" presId="urn:microsoft.com/office/officeart/2005/8/layout/vList6"/>
    <dgm:cxn modelId="{5C3C015B-5546-4747-98EF-F851AA97D40E}" type="presParOf" srcId="{7116E8BD-EBEE-4AD3-B1A7-834E6B7EA581}" destId="{EAAD740C-91BC-4D20-BD5F-9A19C07A89B8}" srcOrd="2" destOrd="0" presId="urn:microsoft.com/office/officeart/2005/8/layout/vList6"/>
    <dgm:cxn modelId="{1471CC3D-E0EB-4402-BC9C-83B1B4F518A4}" type="presParOf" srcId="{EAAD740C-91BC-4D20-BD5F-9A19C07A89B8}" destId="{84465DB5-D112-48C5-8FC1-59C0E6846A8C}" srcOrd="0" destOrd="0" presId="urn:microsoft.com/office/officeart/2005/8/layout/vList6"/>
    <dgm:cxn modelId="{AB670CA6-9772-4DB2-B53D-F3255CEC0D6D}" type="presParOf" srcId="{EAAD740C-91BC-4D20-BD5F-9A19C07A89B8}" destId="{3BB930BD-7E29-4D69-9341-CD13A4CB01F4}" srcOrd="1" destOrd="0" presId="urn:microsoft.com/office/officeart/2005/8/layout/vList6"/>
    <dgm:cxn modelId="{F10F2811-9C10-4279-A685-1A634AC3806F}" type="presParOf" srcId="{7116E8BD-EBEE-4AD3-B1A7-834E6B7EA581}" destId="{08F0C16F-6C1E-4628-AA27-5931F49D8C82}" srcOrd="3" destOrd="0" presId="urn:microsoft.com/office/officeart/2005/8/layout/vList6"/>
    <dgm:cxn modelId="{535F9C88-FF81-4D59-B8BB-6C96D4F59E67}" type="presParOf" srcId="{7116E8BD-EBEE-4AD3-B1A7-834E6B7EA581}" destId="{DE658348-7919-447A-9A9B-5DA60B08B536}" srcOrd="4" destOrd="0" presId="urn:microsoft.com/office/officeart/2005/8/layout/vList6"/>
    <dgm:cxn modelId="{A522DAEE-9BAD-4139-8A1C-AC8BA58B302F}" type="presParOf" srcId="{DE658348-7919-447A-9A9B-5DA60B08B536}" destId="{341C7D7E-9D16-4F9B-9E99-82057A9DAB09}" srcOrd="0" destOrd="0" presId="urn:microsoft.com/office/officeart/2005/8/layout/vList6"/>
    <dgm:cxn modelId="{F3DEECE8-CD74-4F7D-A4B0-9761C3ABF26E}" type="presParOf" srcId="{DE658348-7919-447A-9A9B-5DA60B08B536}" destId="{903ACB4A-661D-4C4E-AA71-E22C2C2BCB48}" srcOrd="1" destOrd="0" presId="urn:microsoft.com/office/officeart/2005/8/layout/vList6"/>
    <dgm:cxn modelId="{5066C355-5AAF-4E8D-9946-B65F3B83C8C3}" type="presParOf" srcId="{7116E8BD-EBEE-4AD3-B1A7-834E6B7EA581}" destId="{2C5EEF61-D892-46BC-B25A-D9693734813E}" srcOrd="5" destOrd="0" presId="urn:microsoft.com/office/officeart/2005/8/layout/vList6"/>
    <dgm:cxn modelId="{E67311DA-480F-419F-82A1-A15B5DADCA66}" type="presParOf" srcId="{7116E8BD-EBEE-4AD3-B1A7-834E6B7EA581}" destId="{383FBEBF-E1BA-47FD-8DF4-76B5CC7DAD91}" srcOrd="6" destOrd="0" presId="urn:microsoft.com/office/officeart/2005/8/layout/vList6"/>
    <dgm:cxn modelId="{2C64D8C7-CA7F-4CDB-9401-DA170112A0F0}" type="presParOf" srcId="{383FBEBF-E1BA-47FD-8DF4-76B5CC7DAD91}" destId="{79742991-8229-4B6C-A9CD-552C4DCC8246}" srcOrd="0" destOrd="0" presId="urn:microsoft.com/office/officeart/2005/8/layout/vList6"/>
    <dgm:cxn modelId="{913EEA94-282F-4097-A976-CB36F1324013}" type="presParOf" srcId="{383FBEBF-E1BA-47FD-8DF4-76B5CC7DAD91}" destId="{B5B63568-D719-463B-9B13-22D05FD2E61A}" srcOrd="1" destOrd="0" presId="urn:microsoft.com/office/officeart/2005/8/layout/vList6"/>
    <dgm:cxn modelId="{46C95811-06A4-49B5-9E50-960F71031C6E}" type="presParOf" srcId="{7116E8BD-EBEE-4AD3-B1A7-834E6B7EA581}" destId="{8A38960F-3B1E-4C0E-B321-33644BB31864}" srcOrd="7" destOrd="0" presId="urn:microsoft.com/office/officeart/2005/8/layout/vList6"/>
    <dgm:cxn modelId="{464C2873-1D6F-438B-9529-5B6384BDBD8A}" type="presParOf" srcId="{7116E8BD-EBEE-4AD3-B1A7-834E6B7EA581}" destId="{59384C9D-DB69-42C4-882D-122D7950EDEB}" srcOrd="8" destOrd="0" presId="urn:microsoft.com/office/officeart/2005/8/layout/vList6"/>
    <dgm:cxn modelId="{9EFAB9C6-A302-4509-89DD-50982AD71965}" type="presParOf" srcId="{59384C9D-DB69-42C4-882D-122D7950EDEB}" destId="{99E3548C-31F1-47E2-BFB0-3EA7498DB578}" srcOrd="0" destOrd="0" presId="urn:microsoft.com/office/officeart/2005/8/layout/vList6"/>
    <dgm:cxn modelId="{900DA83E-FB0A-4DB6-B75E-0781F7C1B14F}" type="presParOf" srcId="{59384C9D-DB69-42C4-882D-122D7950EDEB}" destId="{F7A3E74B-119C-4A36-B314-6AFA81C7248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848DF-5148-4431-860D-64BA4A97598B}">
      <dsp:nvSpPr>
        <dsp:cNvPr id="0" name=""/>
        <dsp:cNvSpPr/>
      </dsp:nvSpPr>
      <dsp:spPr>
        <a:xfrm>
          <a:off x="1802439" y="124"/>
          <a:ext cx="2703659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01</a:t>
          </a:r>
        </a:p>
      </dsp:txBody>
      <dsp:txXfrm>
        <a:off x="1802439" y="43831"/>
        <a:ext cx="2572538" cy="262243"/>
      </dsp:txXfrm>
    </dsp:sp>
    <dsp:sp modelId="{5AB80D41-8F37-44A3-A92E-3CC7829A6907}">
      <dsp:nvSpPr>
        <dsp:cNvPr id="0" name=""/>
        <dsp:cNvSpPr/>
      </dsp:nvSpPr>
      <dsp:spPr>
        <a:xfrm>
          <a:off x="0" y="0"/>
          <a:ext cx="180243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tx1"/>
              </a:solidFill>
            </a:rPr>
            <a:t>Estructuras 2025</a:t>
          </a:r>
        </a:p>
      </dsp:txBody>
      <dsp:txXfrm>
        <a:off x="17069" y="17069"/>
        <a:ext cx="1768301" cy="315519"/>
      </dsp:txXfrm>
    </dsp:sp>
    <dsp:sp modelId="{3BB930BD-7E29-4D69-9341-CD13A4CB01F4}">
      <dsp:nvSpPr>
        <dsp:cNvPr id="0" name=""/>
        <dsp:cNvSpPr/>
      </dsp:nvSpPr>
      <dsp:spPr>
        <a:xfrm>
          <a:off x="1802439" y="385041"/>
          <a:ext cx="2703659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16</a:t>
          </a:r>
        </a:p>
      </dsp:txBody>
      <dsp:txXfrm>
        <a:off x="1802439" y="428748"/>
        <a:ext cx="2572538" cy="262243"/>
      </dsp:txXfrm>
    </dsp:sp>
    <dsp:sp modelId="{84465DB5-D112-48C5-8FC1-59C0E6846A8C}">
      <dsp:nvSpPr>
        <dsp:cNvPr id="0" name=""/>
        <dsp:cNvSpPr/>
      </dsp:nvSpPr>
      <dsp:spPr>
        <a:xfrm>
          <a:off x="0" y="385041"/>
          <a:ext cx="180243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tx1"/>
              </a:solidFill>
            </a:rPr>
            <a:t>Capturas</a:t>
          </a:r>
        </a:p>
      </dsp:txBody>
      <dsp:txXfrm>
        <a:off x="17069" y="402110"/>
        <a:ext cx="1768301" cy="315519"/>
      </dsp:txXfrm>
    </dsp:sp>
    <dsp:sp modelId="{1028A562-FE25-4F12-92C3-8DD7241B4A80}">
      <dsp:nvSpPr>
        <dsp:cNvPr id="0" name=""/>
        <dsp:cNvSpPr/>
      </dsp:nvSpPr>
      <dsp:spPr>
        <a:xfrm>
          <a:off x="1802439" y="781832"/>
          <a:ext cx="2703659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2000" b="1" kern="1200" dirty="0"/>
            <a:t>15</a:t>
          </a:r>
        </a:p>
      </dsp:txBody>
      <dsp:txXfrm>
        <a:off x="1802439" y="825539"/>
        <a:ext cx="2572538" cy="262243"/>
      </dsp:txXfrm>
    </dsp:sp>
    <dsp:sp modelId="{AC2B8C9F-660A-4578-8D24-65C78108679A}">
      <dsp:nvSpPr>
        <dsp:cNvPr id="0" name=""/>
        <dsp:cNvSpPr/>
      </dsp:nvSpPr>
      <dsp:spPr>
        <a:xfrm>
          <a:off x="0" y="769664"/>
          <a:ext cx="180243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tx1"/>
              </a:solidFill>
            </a:rPr>
            <a:t>Allanamientos </a:t>
          </a:r>
        </a:p>
      </dsp:txBody>
      <dsp:txXfrm>
        <a:off x="17069" y="786733"/>
        <a:ext cx="1768301" cy="315519"/>
      </dsp:txXfrm>
    </dsp:sp>
    <dsp:sp modelId="{B5B63568-D719-463B-9B13-22D05FD2E61A}">
      <dsp:nvSpPr>
        <dsp:cNvPr id="0" name=""/>
        <dsp:cNvSpPr/>
      </dsp:nvSpPr>
      <dsp:spPr>
        <a:xfrm>
          <a:off x="1802439" y="1134077"/>
          <a:ext cx="2703659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40</a:t>
          </a:r>
        </a:p>
      </dsp:txBody>
      <dsp:txXfrm>
        <a:off x="1802439" y="1177784"/>
        <a:ext cx="2572538" cy="262243"/>
      </dsp:txXfrm>
    </dsp:sp>
    <dsp:sp modelId="{79742991-8229-4B6C-A9CD-552C4DCC8246}">
      <dsp:nvSpPr>
        <dsp:cNvPr id="0" name=""/>
        <dsp:cNvSpPr/>
      </dsp:nvSpPr>
      <dsp:spPr>
        <a:xfrm>
          <a:off x="0" y="1208184"/>
          <a:ext cx="180243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tx1"/>
              </a:solidFill>
            </a:rPr>
            <a:t>Incautaciones</a:t>
          </a:r>
        </a:p>
      </dsp:txBody>
      <dsp:txXfrm>
        <a:off x="17069" y="1225253"/>
        <a:ext cx="1768301" cy="315519"/>
      </dsp:txXfrm>
    </dsp:sp>
    <dsp:sp modelId="{F7A3E74B-119C-4A36-B314-6AFA81C7248B}">
      <dsp:nvSpPr>
        <dsp:cNvPr id="0" name=""/>
        <dsp:cNvSpPr/>
      </dsp:nvSpPr>
      <dsp:spPr>
        <a:xfrm>
          <a:off x="1802879" y="1538911"/>
          <a:ext cx="2701019" cy="579305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10.226.386.046 </a:t>
          </a:r>
          <a:r>
            <a:rPr lang="es-ES" sz="1400" b="0" kern="1200" dirty="0">
              <a:solidFill>
                <a:schemeClr val="tx1"/>
              </a:solidFill>
            </a:rPr>
            <a:t>millones de pesos aproximadamente</a:t>
          </a:r>
        </a:p>
      </dsp:txBody>
      <dsp:txXfrm>
        <a:off x="1802879" y="1611324"/>
        <a:ext cx="2483780" cy="434479"/>
      </dsp:txXfrm>
    </dsp:sp>
    <dsp:sp modelId="{99E3548C-31F1-47E2-BFB0-3EA7498DB578}">
      <dsp:nvSpPr>
        <dsp:cNvPr id="0" name=""/>
        <dsp:cNvSpPr/>
      </dsp:nvSpPr>
      <dsp:spPr>
        <a:xfrm>
          <a:off x="2200" y="1653735"/>
          <a:ext cx="180067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>
              <a:solidFill>
                <a:schemeClr val="tx1"/>
              </a:solidFill>
            </a:rPr>
            <a:t>Valor Avalúo</a:t>
          </a:r>
        </a:p>
      </dsp:txBody>
      <dsp:txXfrm>
        <a:off x="19269" y="1670804"/>
        <a:ext cx="1766541" cy="315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848DF-5148-4431-860D-64BA4A97598B}">
      <dsp:nvSpPr>
        <dsp:cNvPr id="0" name=""/>
        <dsp:cNvSpPr/>
      </dsp:nvSpPr>
      <dsp:spPr>
        <a:xfrm>
          <a:off x="1871349" y="124"/>
          <a:ext cx="2807024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01</a:t>
          </a:r>
        </a:p>
      </dsp:txBody>
      <dsp:txXfrm>
        <a:off x="1871349" y="43831"/>
        <a:ext cx="2675903" cy="262243"/>
      </dsp:txXfrm>
    </dsp:sp>
    <dsp:sp modelId="{5AB80D41-8F37-44A3-A92E-3CC7829A6907}">
      <dsp:nvSpPr>
        <dsp:cNvPr id="0" name=""/>
        <dsp:cNvSpPr/>
      </dsp:nvSpPr>
      <dsp:spPr>
        <a:xfrm>
          <a:off x="0" y="0"/>
          <a:ext cx="187134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/>
            <a:t>Estructuras 2026</a:t>
          </a:r>
        </a:p>
      </dsp:txBody>
      <dsp:txXfrm>
        <a:off x="17069" y="17069"/>
        <a:ext cx="1837211" cy="315519"/>
      </dsp:txXfrm>
    </dsp:sp>
    <dsp:sp modelId="{3BB930BD-7E29-4D69-9341-CD13A4CB01F4}">
      <dsp:nvSpPr>
        <dsp:cNvPr id="0" name=""/>
        <dsp:cNvSpPr/>
      </dsp:nvSpPr>
      <dsp:spPr>
        <a:xfrm>
          <a:off x="1871349" y="385041"/>
          <a:ext cx="2807024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02</a:t>
          </a:r>
        </a:p>
      </dsp:txBody>
      <dsp:txXfrm>
        <a:off x="1871349" y="428748"/>
        <a:ext cx="2675903" cy="262243"/>
      </dsp:txXfrm>
    </dsp:sp>
    <dsp:sp modelId="{84465DB5-D112-48C5-8FC1-59C0E6846A8C}">
      <dsp:nvSpPr>
        <dsp:cNvPr id="0" name=""/>
        <dsp:cNvSpPr/>
      </dsp:nvSpPr>
      <dsp:spPr>
        <a:xfrm>
          <a:off x="0" y="385041"/>
          <a:ext cx="187134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/>
            <a:t>Capturas</a:t>
          </a:r>
        </a:p>
      </dsp:txBody>
      <dsp:txXfrm>
        <a:off x="17069" y="402110"/>
        <a:ext cx="1837211" cy="315519"/>
      </dsp:txXfrm>
    </dsp:sp>
    <dsp:sp modelId="{903ACB4A-661D-4C4E-AA71-E22C2C2BCB48}">
      <dsp:nvSpPr>
        <dsp:cNvPr id="0" name=""/>
        <dsp:cNvSpPr/>
      </dsp:nvSpPr>
      <dsp:spPr>
        <a:xfrm>
          <a:off x="1871349" y="769664"/>
          <a:ext cx="2807024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s-ES" sz="2000" b="1" kern="1200" dirty="0"/>
            <a:t>09</a:t>
          </a:r>
        </a:p>
      </dsp:txBody>
      <dsp:txXfrm>
        <a:off x="1871349" y="813371"/>
        <a:ext cx="2675903" cy="262243"/>
      </dsp:txXfrm>
    </dsp:sp>
    <dsp:sp modelId="{341C7D7E-9D16-4F9B-9E99-82057A9DAB09}">
      <dsp:nvSpPr>
        <dsp:cNvPr id="0" name=""/>
        <dsp:cNvSpPr/>
      </dsp:nvSpPr>
      <dsp:spPr>
        <a:xfrm>
          <a:off x="0" y="769664"/>
          <a:ext cx="187134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/>
            <a:t>Allanamientos</a:t>
          </a:r>
        </a:p>
      </dsp:txBody>
      <dsp:txXfrm>
        <a:off x="17069" y="786733"/>
        <a:ext cx="1837211" cy="315519"/>
      </dsp:txXfrm>
    </dsp:sp>
    <dsp:sp modelId="{B5B63568-D719-463B-9B13-22D05FD2E61A}">
      <dsp:nvSpPr>
        <dsp:cNvPr id="0" name=""/>
        <dsp:cNvSpPr/>
      </dsp:nvSpPr>
      <dsp:spPr>
        <a:xfrm>
          <a:off x="1871349" y="1134077"/>
          <a:ext cx="2807024" cy="34965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13</a:t>
          </a:r>
        </a:p>
      </dsp:txBody>
      <dsp:txXfrm>
        <a:off x="1871349" y="1177784"/>
        <a:ext cx="2675903" cy="262243"/>
      </dsp:txXfrm>
    </dsp:sp>
    <dsp:sp modelId="{79742991-8229-4B6C-A9CD-552C4DCC8246}">
      <dsp:nvSpPr>
        <dsp:cNvPr id="0" name=""/>
        <dsp:cNvSpPr/>
      </dsp:nvSpPr>
      <dsp:spPr>
        <a:xfrm>
          <a:off x="0" y="1154287"/>
          <a:ext cx="1871349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/>
            <a:t>Incautaciones</a:t>
          </a:r>
        </a:p>
      </dsp:txBody>
      <dsp:txXfrm>
        <a:off x="17069" y="1171356"/>
        <a:ext cx="1837211" cy="315519"/>
      </dsp:txXfrm>
    </dsp:sp>
    <dsp:sp modelId="{F7A3E74B-119C-4A36-B314-6AFA81C7248B}">
      <dsp:nvSpPr>
        <dsp:cNvPr id="0" name=""/>
        <dsp:cNvSpPr/>
      </dsp:nvSpPr>
      <dsp:spPr>
        <a:xfrm>
          <a:off x="1871806" y="1538911"/>
          <a:ext cx="2804283" cy="579305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8.316.030.215 </a:t>
          </a:r>
          <a:r>
            <a:rPr lang="es-ES" sz="1400" b="0" kern="1200" dirty="0">
              <a:solidFill>
                <a:schemeClr val="tx1"/>
              </a:solidFill>
            </a:rPr>
            <a:t>millones de pesos aproximadamente</a:t>
          </a:r>
        </a:p>
      </dsp:txBody>
      <dsp:txXfrm>
        <a:off x="1871806" y="1611324"/>
        <a:ext cx="2587044" cy="434479"/>
      </dsp:txXfrm>
    </dsp:sp>
    <dsp:sp modelId="{99E3548C-31F1-47E2-BFB0-3EA7498DB578}">
      <dsp:nvSpPr>
        <dsp:cNvPr id="0" name=""/>
        <dsp:cNvSpPr/>
      </dsp:nvSpPr>
      <dsp:spPr>
        <a:xfrm>
          <a:off x="2284" y="1653735"/>
          <a:ext cx="1869522" cy="34965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kern="1200" dirty="0"/>
            <a:t>Valor Avalúo</a:t>
          </a:r>
        </a:p>
      </dsp:txBody>
      <dsp:txXfrm>
        <a:off x="19353" y="1670804"/>
        <a:ext cx="1835384" cy="315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21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2686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6E562-C5BD-4482-9F37-E42DAAF69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3B181BB-3160-4DAF-9311-88CF9A715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A9A8DE-D64A-431E-B5A0-6806A48C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DEFFCA-01BF-45AD-89B5-52940EA645A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9DD223-1941-4670-87A3-AE20BA055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0F8B21-83C1-4801-8ABB-C2AA7D92C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33EA45-C0DC-4A20-AE0F-9F6C19E9F7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871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30818-4013-41AE-9155-4BAA16A5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657207-D11A-47DF-A33D-C85819744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C6DF58-D317-45C0-B58B-F6DB4781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DEFFCA-01BF-45AD-89B5-52940EA645A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30BF5F-DA5E-4937-BF10-1582B706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B6CD90-C63F-4EB9-93C3-780BED21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33EA45-C0DC-4A20-AE0F-9F6C19E9F75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169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32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68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590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56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0780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50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727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210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9EE44E-1479-4401-B0A7-33032063E4E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983913" y="6705600"/>
            <a:ext cx="10525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</p:spTree>
    <p:extLst>
      <p:ext uri="{BB962C8B-B14F-4D97-AF65-F5344CB8AC3E}">
        <p14:creationId xmlns:p14="http://schemas.microsoft.com/office/powerpoint/2010/main" val="29002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7.pn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C4D85DD-2EAC-44B4-B5A2-71BEE8048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70C401-6174-B39A-6E51-C9D63187B9E5}"/>
              </a:ext>
            </a:extLst>
          </p:cNvPr>
          <p:cNvSpPr txBox="1"/>
          <p:nvPr/>
        </p:nvSpPr>
        <p:spPr>
          <a:xfrm>
            <a:off x="2276901" y="4807974"/>
            <a:ext cx="70501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4000" b="1" dirty="0"/>
              <a:t>LA GUAJIRA </a:t>
            </a:r>
          </a:p>
          <a:p>
            <a:pPr algn="ctr"/>
            <a:r>
              <a:rPr lang="es-CO" sz="4000" b="1" dirty="0"/>
              <a:t>DSIA RIOHACHA – DSIA MAICAO</a:t>
            </a:r>
          </a:p>
        </p:txBody>
      </p:sp>
    </p:spTree>
    <p:extLst>
      <p:ext uri="{BB962C8B-B14F-4D97-AF65-F5344CB8AC3E}">
        <p14:creationId xmlns:p14="http://schemas.microsoft.com/office/powerpoint/2010/main" val="2738923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70981-EB0A-5D64-948D-8CB35A64C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CBDE97E-3782-5CA6-BE8D-B88635263FA4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F222E17-6E6B-EB0F-651F-BCED0D58B02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DA76077-58C3-390F-CDD5-1B315A976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5591990D-EC25-9259-8CDD-0C39A69D92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60AFED0-F316-7A5D-FEF3-04F5A044E260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9474A646-94A8-E124-C959-04900DF52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1527" y="1651162"/>
            <a:ext cx="57087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Avances Recaudo por acciones Consolidado</a:t>
            </a: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E60D73A-DCEB-AFD1-4594-8B8F5F0AD759}"/>
              </a:ext>
            </a:extLst>
          </p:cNvPr>
          <p:cNvSpPr txBox="1"/>
          <p:nvPr/>
        </p:nvSpPr>
        <p:spPr>
          <a:xfrm>
            <a:off x="838200" y="4280240"/>
            <a:ext cx="10515599" cy="1348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alcanzó un recaudo por acciones de facilitación y control con un cumplimiento del 94,58 %, equivalente a un recaudo acumulado de $139.218 millones de pesos al cierre de la vigencia, resultado que evidencia la efectividad de las estrategias de facilitación, control y cobro implementadas durante el período. </a:t>
            </a:r>
            <a:endParaRPr lang="es-CO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9AB0F0-C121-D556-D694-2204BDFF2A4E}"/>
              </a:ext>
            </a:extLst>
          </p:cNvPr>
          <p:cNvSpPr txBox="1"/>
          <p:nvPr/>
        </p:nvSpPr>
        <p:spPr>
          <a:xfrm>
            <a:off x="2909453" y="108045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O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GESTION DE COBRANZAS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78A7C9-226C-1736-5D79-397311E8F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2323" y="2170342"/>
            <a:ext cx="8067367" cy="185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29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3D8C6-70D3-7083-401F-4788E329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515B4F9-DF47-EB88-1AD0-E23F3ED2A5E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DA84883-6587-1A26-4890-C92913B02F1A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66432A78-B082-A7CA-B0A4-A41C99D7E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10E0D24C-295D-C72C-4D23-FD821ADD0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CC8D30D-8F4D-5680-A64F-38D7F94BD5C3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400AB2B7-F8D2-9615-1583-EBA26848F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2016" y="1098753"/>
            <a:ext cx="36631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Recuperación cartera nueva</a:t>
            </a: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1FC73E8-E1B2-DF77-7006-0CD2DA598BF7}"/>
              </a:ext>
            </a:extLst>
          </p:cNvPr>
          <p:cNvSpPr txBox="1"/>
          <p:nvPr/>
        </p:nvSpPr>
        <p:spPr>
          <a:xfrm>
            <a:off x="492968" y="1889444"/>
            <a:ext cx="44989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dirty="0"/>
              <a:t>Durante el 2025 se logró un avance del 42,28 % en la recuperación de cartera nueva frente a la meta establecida del 54 %, evidenciando la necesidad de fortalecer las estrategias enfocadas en cartera nueva. </a:t>
            </a:r>
            <a:endParaRPr lang="es-CO" dirty="0"/>
          </a:p>
        </p:txBody>
      </p:sp>
      <p:pic>
        <p:nvPicPr>
          <p:cNvPr id="10" name="Imagen 9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B1195A83-B969-874F-5D23-7D3680C286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63" t="648"/>
          <a:stretch>
            <a:fillRect/>
          </a:stretch>
        </p:blipFill>
        <p:spPr>
          <a:xfrm>
            <a:off x="5661445" y="3431509"/>
            <a:ext cx="4028246" cy="203132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2F4D466-A0A4-4CF1-6BCB-02DFF553C3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425"/>
          <a:stretch>
            <a:fillRect/>
          </a:stretch>
        </p:blipFill>
        <p:spPr>
          <a:xfrm>
            <a:off x="265095" y="3626725"/>
            <a:ext cx="4905570" cy="21265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EA4D110-5DE9-FFC3-4868-660B0A4439B8}"/>
              </a:ext>
            </a:extLst>
          </p:cNvPr>
          <p:cNvSpPr txBox="1"/>
          <p:nvPr/>
        </p:nvSpPr>
        <p:spPr>
          <a:xfrm>
            <a:off x="5626059" y="1821239"/>
            <a:ext cx="42957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_tradnl" sz="1800" dirty="0">
                <a:effectLst/>
                <a:ea typeface="Times New Roman" panose="02020603050405020304" pitchFamily="18" charset="0"/>
              </a:rPr>
              <a:t>Durante el 2026 se han adelantado jornadas de organización y priorización del inventario de la División, que ha permitido una recuperación del 67% de la cartera nueva frente a una meta del 60%.</a:t>
            </a:r>
            <a:endParaRPr lang="es-CO" sz="2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27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33434-C377-E8E8-E578-5546F9C1B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D5B1E9E-555D-3856-C0AE-92FDEA11831A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EDE5839-13FE-B1FC-3BA5-5DC2AD60F66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D9526A85-12A3-366C-7145-F7F53A6A9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C014792C-2C17-BAEE-355E-A9E94D5D1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BD37D27-0417-AA9A-0B53-0C25FBED5FA4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82444858-0886-E38A-E6A9-ED801B830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4797" y="1131886"/>
            <a:ext cx="25424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b="1" dirty="0"/>
              <a:t>Recaudo Bruto</a:t>
            </a:r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4F6C2AC-B650-9F59-9EC4-02DCE487038F}"/>
              </a:ext>
            </a:extLst>
          </p:cNvPr>
          <p:cNvSpPr txBox="1"/>
          <p:nvPr/>
        </p:nvSpPr>
        <p:spPr>
          <a:xfrm>
            <a:off x="957081" y="5041034"/>
            <a:ext cx="98005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Recaudo bruto: $330.747 M, Cumplimiento del 65,5 %</a:t>
            </a:r>
          </a:p>
          <a:p>
            <a:endParaRPr lang="es-MX" sz="18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r>
              <a:rPr lang="es-MX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Resultado impactado por </a:t>
            </a:r>
            <a:r>
              <a:rPr lang="es-MX" dirty="0">
                <a:latin typeface="Arial" panose="020B0604020202020204" pitchFamily="34" charset="0"/>
                <a:ea typeface="Aptos" panose="020B0004020202020204" pitchFamily="34" charset="0"/>
              </a:rPr>
              <a:t>externalidades </a:t>
            </a:r>
            <a:r>
              <a:rPr lang="es-MX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del Impuesto al Catatumbo, migración de grandes contribuyentes y caída del 80% en importaciones de Cerrejón.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4BC019-28F9-FC07-0F47-CB38F4540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3"/>
          <a:stretch>
            <a:fillRect/>
          </a:stretch>
        </p:blipFill>
        <p:spPr>
          <a:xfrm>
            <a:off x="1281264" y="1531928"/>
            <a:ext cx="6765739" cy="347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31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Fiscalización Aduanera y cambiaria</a:t>
            </a:r>
            <a:endParaRPr lang="es-CO" sz="32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10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  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  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3">
            <a:extLst>
              <a:ext uri="{FF2B5EF4-FFF2-40B4-BE49-F238E27FC236}">
                <a16:creationId xmlns:a16="http://schemas.microsoft.com/office/drawing/2014/main" id="{C4B716ED-1DB4-98E1-C2A0-247D89DE5ED2}"/>
              </a:ext>
            </a:extLst>
          </p:cNvPr>
          <p:cNvSpPr/>
          <p:nvPr/>
        </p:nvSpPr>
        <p:spPr>
          <a:xfrm>
            <a:off x="363402" y="1376908"/>
            <a:ext cx="1088136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aduaneros y cambiarios · Vigencia 2025</a:t>
            </a:r>
            <a:endParaRPr lang="en-US" sz="1230" dirty="0"/>
          </a:p>
        </p:txBody>
      </p:sp>
      <p:sp>
        <p:nvSpPr>
          <p:cNvPr id="3" name="Shape 8">
            <a:extLst>
              <a:ext uri="{FF2B5EF4-FFF2-40B4-BE49-F238E27FC236}">
                <a16:creationId xmlns:a16="http://schemas.microsoft.com/office/drawing/2014/main" id="{85CF279B-0504-B5F8-2458-EDC2324569F4}"/>
              </a:ext>
            </a:extLst>
          </p:cNvPr>
          <p:cNvSpPr/>
          <p:nvPr/>
        </p:nvSpPr>
        <p:spPr>
          <a:xfrm>
            <a:off x="363402" y="1815820"/>
            <a:ext cx="1170432" cy="292608"/>
          </a:xfrm>
          <a:prstGeom prst="roundRect">
            <a:avLst>
              <a:gd name="adj" fmla="val 18750"/>
            </a:avLst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5" name="Text 9">
            <a:extLst>
              <a:ext uri="{FF2B5EF4-FFF2-40B4-BE49-F238E27FC236}">
                <a16:creationId xmlns:a16="http://schemas.microsoft.com/office/drawing/2014/main" id="{F462A395-CC04-9265-BC67-1D074CB316FF}"/>
              </a:ext>
            </a:extLst>
          </p:cNvPr>
          <p:cNvSpPr/>
          <p:nvPr/>
        </p:nvSpPr>
        <p:spPr>
          <a:xfrm>
            <a:off x="418266" y="1879828"/>
            <a:ext cx="1060704" cy="109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ADUANERO</a:t>
            </a:r>
            <a:endParaRPr lang="en-US" sz="810" dirty="0"/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1E346648-5573-20A3-493A-E26F06325F8A}"/>
              </a:ext>
            </a:extLst>
          </p:cNvPr>
          <p:cNvSpPr/>
          <p:nvPr/>
        </p:nvSpPr>
        <p:spPr>
          <a:xfrm>
            <a:off x="363402" y="2291308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5F7FA"/>
          </a:solidFill>
          <a:ln w="12700">
            <a:solidFill>
              <a:srgbClr val="DEE4EA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74CF4A7D-5B93-AC39-51D2-9D1EB28D204B}"/>
              </a:ext>
            </a:extLst>
          </p:cNvPr>
          <p:cNvSpPr/>
          <p:nvPr/>
        </p:nvSpPr>
        <p:spPr>
          <a:xfrm>
            <a:off x="363402" y="2291308"/>
            <a:ext cx="73152" cy="1417320"/>
          </a:xfrm>
          <a:prstGeom prst="rect">
            <a:avLst/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5A3B4ECE-D092-386E-EE27-6849EB384D9F}"/>
              </a:ext>
            </a:extLst>
          </p:cNvPr>
          <p:cNvSpPr/>
          <p:nvPr/>
        </p:nvSpPr>
        <p:spPr>
          <a:xfrm>
            <a:off x="527994" y="2401036"/>
            <a:ext cx="307238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105%</a:t>
            </a:r>
            <a:endParaRPr lang="en-US" sz="2200" dirty="0"/>
          </a:p>
        </p:txBody>
      </p:sp>
      <p:sp>
        <p:nvSpPr>
          <p:cNvPr id="13" name="Text 13">
            <a:extLst>
              <a:ext uri="{FF2B5EF4-FFF2-40B4-BE49-F238E27FC236}">
                <a16:creationId xmlns:a16="http://schemas.microsoft.com/office/drawing/2014/main" id="{01BF4475-8BCC-EDB4-86C5-FB090909C291}"/>
              </a:ext>
            </a:extLst>
          </p:cNvPr>
          <p:cNvSpPr/>
          <p:nvPr/>
        </p:nvSpPr>
        <p:spPr>
          <a:xfrm>
            <a:off x="527994" y="2794228"/>
            <a:ext cx="307238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Recaudo aduanero</a:t>
            </a:r>
            <a:endParaRPr lang="en-US" sz="1080" dirty="0"/>
          </a:p>
        </p:txBody>
      </p:sp>
      <p:sp>
        <p:nvSpPr>
          <p:cNvPr id="14" name="Text 14">
            <a:extLst>
              <a:ext uri="{FF2B5EF4-FFF2-40B4-BE49-F238E27FC236}">
                <a16:creationId xmlns:a16="http://schemas.microsoft.com/office/drawing/2014/main" id="{83A0C8A6-2336-5FDE-BD84-DE906B657ABA}"/>
              </a:ext>
            </a:extLst>
          </p:cNvPr>
          <p:cNvSpPr/>
          <p:nvPr/>
        </p:nvSpPr>
        <p:spPr>
          <a:xfrm>
            <a:off x="527994" y="3223996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770" dirty="0"/>
          </a:p>
        </p:txBody>
      </p:sp>
      <p:sp>
        <p:nvSpPr>
          <p:cNvPr id="15" name="Text 15">
            <a:extLst>
              <a:ext uri="{FF2B5EF4-FFF2-40B4-BE49-F238E27FC236}">
                <a16:creationId xmlns:a16="http://schemas.microsoft.com/office/drawing/2014/main" id="{5D1D9BE9-3135-A93D-B4B9-426863FCEE72}"/>
              </a:ext>
            </a:extLst>
          </p:cNvPr>
          <p:cNvSpPr/>
          <p:nvPr/>
        </p:nvSpPr>
        <p:spPr>
          <a:xfrm>
            <a:off x="527994" y="3397732"/>
            <a:ext cx="1472184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$49,325 M</a:t>
            </a:r>
            <a:endParaRPr lang="en-US" sz="870" dirty="0"/>
          </a:p>
        </p:txBody>
      </p:sp>
      <p:sp>
        <p:nvSpPr>
          <p:cNvPr id="16" name="Text 16">
            <a:extLst>
              <a:ext uri="{FF2B5EF4-FFF2-40B4-BE49-F238E27FC236}">
                <a16:creationId xmlns:a16="http://schemas.microsoft.com/office/drawing/2014/main" id="{57D7293D-7E55-E0B1-8339-704A8D9CAD9E}"/>
              </a:ext>
            </a:extLst>
          </p:cNvPr>
          <p:cNvSpPr/>
          <p:nvPr/>
        </p:nvSpPr>
        <p:spPr>
          <a:xfrm>
            <a:off x="2064186" y="3223996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</a:t>
            </a:r>
            <a:endParaRPr lang="en-US" sz="770" dirty="0"/>
          </a:p>
        </p:txBody>
      </p:sp>
      <p:sp>
        <p:nvSpPr>
          <p:cNvPr id="17" name="Text 17">
            <a:extLst>
              <a:ext uri="{FF2B5EF4-FFF2-40B4-BE49-F238E27FC236}">
                <a16:creationId xmlns:a16="http://schemas.microsoft.com/office/drawing/2014/main" id="{28DF736F-5568-19A7-1CF8-5926D61C0E1A}"/>
              </a:ext>
            </a:extLst>
          </p:cNvPr>
          <p:cNvSpPr/>
          <p:nvPr/>
        </p:nvSpPr>
        <p:spPr>
          <a:xfrm>
            <a:off x="2064186" y="3397732"/>
            <a:ext cx="1499616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$51,976 M</a:t>
            </a:r>
            <a:endParaRPr lang="en-US" sz="870" dirty="0"/>
          </a:p>
        </p:txBody>
      </p:sp>
      <p:sp>
        <p:nvSpPr>
          <p:cNvPr id="18" name="Shape 18">
            <a:extLst>
              <a:ext uri="{FF2B5EF4-FFF2-40B4-BE49-F238E27FC236}">
                <a16:creationId xmlns:a16="http://schemas.microsoft.com/office/drawing/2014/main" id="{A0F28E45-BF7F-7B86-B7C5-A71E14F9A342}"/>
              </a:ext>
            </a:extLst>
          </p:cNvPr>
          <p:cNvSpPr/>
          <p:nvPr/>
        </p:nvSpPr>
        <p:spPr>
          <a:xfrm>
            <a:off x="2823138" y="2401036"/>
            <a:ext cx="713232" cy="201168"/>
          </a:xfrm>
          <a:prstGeom prst="roundRect">
            <a:avLst>
              <a:gd name="adj" fmla="val 18182"/>
            </a:avLst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19" name="Text 19">
            <a:extLst>
              <a:ext uri="{FF2B5EF4-FFF2-40B4-BE49-F238E27FC236}">
                <a16:creationId xmlns:a16="http://schemas.microsoft.com/office/drawing/2014/main" id="{C78C79C1-754A-25F0-BDF8-98E7EB37BF25}"/>
              </a:ext>
            </a:extLst>
          </p:cNvPr>
          <p:cNvSpPr/>
          <p:nvPr/>
        </p:nvSpPr>
        <p:spPr>
          <a:xfrm>
            <a:off x="2850570" y="2446756"/>
            <a:ext cx="658368" cy="73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Cumplido</a:t>
            </a:r>
            <a:endParaRPr lang="en-US" sz="660" dirty="0"/>
          </a:p>
        </p:txBody>
      </p:sp>
      <p:sp>
        <p:nvSpPr>
          <p:cNvPr id="20" name="Shape 20">
            <a:extLst>
              <a:ext uri="{FF2B5EF4-FFF2-40B4-BE49-F238E27FC236}">
                <a16:creationId xmlns:a16="http://schemas.microsoft.com/office/drawing/2014/main" id="{A84F961D-DEE6-9078-F10F-0911C79E847F}"/>
              </a:ext>
            </a:extLst>
          </p:cNvPr>
          <p:cNvSpPr/>
          <p:nvPr/>
        </p:nvSpPr>
        <p:spPr>
          <a:xfrm>
            <a:off x="4021002" y="2291308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5F7FA"/>
          </a:solidFill>
          <a:ln w="12700">
            <a:solidFill>
              <a:srgbClr val="DEE4EA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1" name="Shape 21">
            <a:extLst>
              <a:ext uri="{FF2B5EF4-FFF2-40B4-BE49-F238E27FC236}">
                <a16:creationId xmlns:a16="http://schemas.microsoft.com/office/drawing/2014/main" id="{EB691875-B069-1C5C-DE1C-6671C4AF415F}"/>
              </a:ext>
            </a:extLst>
          </p:cNvPr>
          <p:cNvSpPr/>
          <p:nvPr/>
        </p:nvSpPr>
        <p:spPr>
          <a:xfrm>
            <a:off x="4021002" y="2291308"/>
            <a:ext cx="73152" cy="141732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2" name="Text 22">
            <a:extLst>
              <a:ext uri="{FF2B5EF4-FFF2-40B4-BE49-F238E27FC236}">
                <a16:creationId xmlns:a16="http://schemas.microsoft.com/office/drawing/2014/main" id="{A04897EE-F9E9-58DE-27EA-1F6B96EA5368}"/>
              </a:ext>
            </a:extLst>
          </p:cNvPr>
          <p:cNvSpPr/>
          <p:nvPr/>
        </p:nvSpPr>
        <p:spPr>
          <a:xfrm>
            <a:off x="4185594" y="2401036"/>
            <a:ext cx="307238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110%</a:t>
            </a:r>
            <a:endParaRPr lang="en-US" sz="2200" dirty="0"/>
          </a:p>
        </p:txBody>
      </p:sp>
      <p:sp>
        <p:nvSpPr>
          <p:cNvPr id="23" name="Text 23">
            <a:extLst>
              <a:ext uri="{FF2B5EF4-FFF2-40B4-BE49-F238E27FC236}">
                <a16:creationId xmlns:a16="http://schemas.microsoft.com/office/drawing/2014/main" id="{D5FD4EDD-93CC-9AE6-C47B-A4512BC43249}"/>
              </a:ext>
            </a:extLst>
          </p:cNvPr>
          <p:cNvSpPr/>
          <p:nvPr/>
        </p:nvSpPr>
        <p:spPr>
          <a:xfrm>
            <a:off x="4185594" y="2794228"/>
            <a:ext cx="307238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Mercancía decomisada en firme</a:t>
            </a:r>
            <a:endParaRPr lang="en-US" sz="1080" dirty="0"/>
          </a:p>
        </p:txBody>
      </p:sp>
      <p:sp>
        <p:nvSpPr>
          <p:cNvPr id="24" name="Text 24">
            <a:extLst>
              <a:ext uri="{FF2B5EF4-FFF2-40B4-BE49-F238E27FC236}">
                <a16:creationId xmlns:a16="http://schemas.microsoft.com/office/drawing/2014/main" id="{49906721-6BED-C256-6531-596244CD604B}"/>
              </a:ext>
            </a:extLst>
          </p:cNvPr>
          <p:cNvSpPr/>
          <p:nvPr/>
        </p:nvSpPr>
        <p:spPr>
          <a:xfrm>
            <a:off x="4185594" y="3223996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770" dirty="0"/>
          </a:p>
        </p:txBody>
      </p:sp>
      <p:sp>
        <p:nvSpPr>
          <p:cNvPr id="25" name="Text 25">
            <a:extLst>
              <a:ext uri="{FF2B5EF4-FFF2-40B4-BE49-F238E27FC236}">
                <a16:creationId xmlns:a16="http://schemas.microsoft.com/office/drawing/2014/main" id="{EF85C59A-EF6A-11FC-A72A-26ED83366DBA}"/>
              </a:ext>
            </a:extLst>
          </p:cNvPr>
          <p:cNvSpPr/>
          <p:nvPr/>
        </p:nvSpPr>
        <p:spPr>
          <a:xfrm>
            <a:off x="4185594" y="3397732"/>
            <a:ext cx="1472184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$11.336,6 M</a:t>
            </a:r>
            <a:endParaRPr lang="en-US" sz="870" dirty="0"/>
          </a:p>
        </p:txBody>
      </p:sp>
      <p:sp>
        <p:nvSpPr>
          <p:cNvPr id="26" name="Text 26">
            <a:extLst>
              <a:ext uri="{FF2B5EF4-FFF2-40B4-BE49-F238E27FC236}">
                <a16:creationId xmlns:a16="http://schemas.microsoft.com/office/drawing/2014/main" id="{5BDF9057-DCDA-DA6A-F2AD-E795BD7306DB}"/>
              </a:ext>
            </a:extLst>
          </p:cNvPr>
          <p:cNvSpPr/>
          <p:nvPr/>
        </p:nvSpPr>
        <p:spPr>
          <a:xfrm>
            <a:off x="5721786" y="3223996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</a:t>
            </a:r>
            <a:endParaRPr lang="en-US" sz="770" dirty="0"/>
          </a:p>
        </p:txBody>
      </p:sp>
      <p:sp>
        <p:nvSpPr>
          <p:cNvPr id="27" name="Text 27">
            <a:extLst>
              <a:ext uri="{FF2B5EF4-FFF2-40B4-BE49-F238E27FC236}">
                <a16:creationId xmlns:a16="http://schemas.microsoft.com/office/drawing/2014/main" id="{39E4C15C-0F64-D079-9BB2-7DEF59F310BC}"/>
              </a:ext>
            </a:extLst>
          </p:cNvPr>
          <p:cNvSpPr/>
          <p:nvPr/>
        </p:nvSpPr>
        <p:spPr>
          <a:xfrm>
            <a:off x="5721786" y="3397732"/>
            <a:ext cx="1499616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$12.472,9 M</a:t>
            </a:r>
            <a:endParaRPr lang="en-US" sz="870" dirty="0"/>
          </a:p>
        </p:txBody>
      </p:sp>
      <p:sp>
        <p:nvSpPr>
          <p:cNvPr id="28" name="Shape 28">
            <a:extLst>
              <a:ext uri="{FF2B5EF4-FFF2-40B4-BE49-F238E27FC236}">
                <a16:creationId xmlns:a16="http://schemas.microsoft.com/office/drawing/2014/main" id="{2E93892A-5C0C-3E92-3C23-56B78B15F518}"/>
              </a:ext>
            </a:extLst>
          </p:cNvPr>
          <p:cNvSpPr/>
          <p:nvPr/>
        </p:nvSpPr>
        <p:spPr>
          <a:xfrm>
            <a:off x="6480738" y="2401036"/>
            <a:ext cx="713232" cy="201168"/>
          </a:xfrm>
          <a:prstGeom prst="roundRect">
            <a:avLst>
              <a:gd name="adj" fmla="val 18182"/>
            </a:avLst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29" name="Text 29">
            <a:extLst>
              <a:ext uri="{FF2B5EF4-FFF2-40B4-BE49-F238E27FC236}">
                <a16:creationId xmlns:a16="http://schemas.microsoft.com/office/drawing/2014/main" id="{BBA2CAA7-9F72-0C9E-2A55-25AF0B550DB8}"/>
              </a:ext>
            </a:extLst>
          </p:cNvPr>
          <p:cNvSpPr/>
          <p:nvPr/>
        </p:nvSpPr>
        <p:spPr>
          <a:xfrm>
            <a:off x="6508170" y="2446756"/>
            <a:ext cx="658368" cy="73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Superado</a:t>
            </a:r>
            <a:endParaRPr lang="en-US" sz="660" dirty="0"/>
          </a:p>
        </p:txBody>
      </p:sp>
      <p:sp>
        <p:nvSpPr>
          <p:cNvPr id="30" name="Shape 30">
            <a:extLst>
              <a:ext uri="{FF2B5EF4-FFF2-40B4-BE49-F238E27FC236}">
                <a16:creationId xmlns:a16="http://schemas.microsoft.com/office/drawing/2014/main" id="{FD00F3A3-8646-E1A6-93DF-A89E1A4CBE6D}"/>
              </a:ext>
            </a:extLst>
          </p:cNvPr>
          <p:cNvSpPr/>
          <p:nvPr/>
        </p:nvSpPr>
        <p:spPr>
          <a:xfrm>
            <a:off x="7678602" y="2291308"/>
            <a:ext cx="2834640" cy="1417320"/>
          </a:xfrm>
          <a:prstGeom prst="roundRect">
            <a:avLst>
              <a:gd name="adj" fmla="val 3871"/>
            </a:avLst>
          </a:prstGeom>
          <a:solidFill>
            <a:srgbClr val="F5F7FA"/>
          </a:solidFill>
          <a:ln w="12700">
            <a:solidFill>
              <a:srgbClr val="DEE4EA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1" name="Shape 31">
            <a:extLst>
              <a:ext uri="{FF2B5EF4-FFF2-40B4-BE49-F238E27FC236}">
                <a16:creationId xmlns:a16="http://schemas.microsoft.com/office/drawing/2014/main" id="{341BF9BA-D82B-20FC-2B6C-46FCC2B59C1C}"/>
              </a:ext>
            </a:extLst>
          </p:cNvPr>
          <p:cNvSpPr/>
          <p:nvPr/>
        </p:nvSpPr>
        <p:spPr>
          <a:xfrm>
            <a:off x="7678602" y="2291308"/>
            <a:ext cx="73152" cy="141732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2" name="Text 32">
            <a:extLst>
              <a:ext uri="{FF2B5EF4-FFF2-40B4-BE49-F238E27FC236}">
                <a16:creationId xmlns:a16="http://schemas.microsoft.com/office/drawing/2014/main" id="{068FF341-F9D1-E297-72D8-126BD7A61BBB}"/>
              </a:ext>
            </a:extLst>
          </p:cNvPr>
          <p:cNvSpPr/>
          <p:nvPr/>
        </p:nvSpPr>
        <p:spPr>
          <a:xfrm>
            <a:off x="7843194" y="2401036"/>
            <a:ext cx="2505456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ED7D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2200" dirty="0"/>
          </a:p>
        </p:txBody>
      </p:sp>
      <p:sp>
        <p:nvSpPr>
          <p:cNvPr id="33" name="Text 33">
            <a:extLst>
              <a:ext uri="{FF2B5EF4-FFF2-40B4-BE49-F238E27FC236}">
                <a16:creationId xmlns:a16="http://schemas.microsoft.com/office/drawing/2014/main" id="{88ABAF56-9CFF-44B3-70B9-0E6612490D22}"/>
              </a:ext>
            </a:extLst>
          </p:cNvPr>
          <p:cNvSpPr/>
          <p:nvPr/>
        </p:nvSpPr>
        <p:spPr>
          <a:xfrm>
            <a:off x="7843194" y="2794228"/>
            <a:ext cx="2505456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Visitas de control aduanero</a:t>
            </a:r>
            <a:endParaRPr lang="en-US" sz="1080" dirty="0"/>
          </a:p>
        </p:txBody>
      </p:sp>
      <p:sp>
        <p:nvSpPr>
          <p:cNvPr id="34" name="Text 34">
            <a:extLst>
              <a:ext uri="{FF2B5EF4-FFF2-40B4-BE49-F238E27FC236}">
                <a16:creationId xmlns:a16="http://schemas.microsoft.com/office/drawing/2014/main" id="{511C6EA3-0C56-D469-6B6C-6F0D502669B4}"/>
              </a:ext>
            </a:extLst>
          </p:cNvPr>
          <p:cNvSpPr/>
          <p:nvPr/>
        </p:nvSpPr>
        <p:spPr>
          <a:xfrm>
            <a:off x="7843194" y="3223996"/>
            <a:ext cx="6400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</a:t>
            </a:r>
            <a:endParaRPr lang="en-US" sz="770" dirty="0"/>
          </a:p>
        </p:txBody>
      </p:sp>
      <p:sp>
        <p:nvSpPr>
          <p:cNvPr id="35" name="Text 35">
            <a:extLst>
              <a:ext uri="{FF2B5EF4-FFF2-40B4-BE49-F238E27FC236}">
                <a16:creationId xmlns:a16="http://schemas.microsoft.com/office/drawing/2014/main" id="{BC401FB5-4A19-C6DA-0E30-D28C945C3874}"/>
              </a:ext>
            </a:extLst>
          </p:cNvPr>
          <p:cNvSpPr/>
          <p:nvPr/>
        </p:nvSpPr>
        <p:spPr>
          <a:xfrm>
            <a:off x="7843194" y="3397732"/>
            <a:ext cx="118872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70" dirty="0"/>
          </a:p>
        </p:txBody>
      </p:sp>
      <p:sp>
        <p:nvSpPr>
          <p:cNvPr id="36" name="Text 36">
            <a:extLst>
              <a:ext uri="{FF2B5EF4-FFF2-40B4-BE49-F238E27FC236}">
                <a16:creationId xmlns:a16="http://schemas.microsoft.com/office/drawing/2014/main" id="{E049E6D1-D0DA-7905-5BA8-A1A33EE35656}"/>
              </a:ext>
            </a:extLst>
          </p:cNvPr>
          <p:cNvSpPr/>
          <p:nvPr/>
        </p:nvSpPr>
        <p:spPr>
          <a:xfrm>
            <a:off x="9095922" y="3223996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7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</a:t>
            </a:r>
            <a:endParaRPr lang="en-US" sz="770" dirty="0"/>
          </a:p>
        </p:txBody>
      </p:sp>
      <p:sp>
        <p:nvSpPr>
          <p:cNvPr id="37" name="Text 37">
            <a:extLst>
              <a:ext uri="{FF2B5EF4-FFF2-40B4-BE49-F238E27FC236}">
                <a16:creationId xmlns:a16="http://schemas.microsoft.com/office/drawing/2014/main" id="{715793F7-EDC0-3F2F-3399-A25E3EABA31E}"/>
              </a:ext>
            </a:extLst>
          </p:cNvPr>
          <p:cNvSpPr/>
          <p:nvPr/>
        </p:nvSpPr>
        <p:spPr>
          <a:xfrm>
            <a:off x="9095922" y="3397732"/>
            <a:ext cx="121615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70" dirty="0"/>
          </a:p>
        </p:txBody>
      </p:sp>
      <p:sp>
        <p:nvSpPr>
          <p:cNvPr id="38" name="Shape 38">
            <a:extLst>
              <a:ext uri="{FF2B5EF4-FFF2-40B4-BE49-F238E27FC236}">
                <a16:creationId xmlns:a16="http://schemas.microsoft.com/office/drawing/2014/main" id="{2FF70F5F-1C20-B545-077B-42C927504D71}"/>
              </a:ext>
            </a:extLst>
          </p:cNvPr>
          <p:cNvSpPr/>
          <p:nvPr/>
        </p:nvSpPr>
        <p:spPr>
          <a:xfrm>
            <a:off x="9571410" y="2401036"/>
            <a:ext cx="713232" cy="201168"/>
          </a:xfrm>
          <a:prstGeom prst="roundRect">
            <a:avLst>
              <a:gd name="adj" fmla="val 18182"/>
            </a:avLst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39" name="Text 39">
            <a:extLst>
              <a:ext uri="{FF2B5EF4-FFF2-40B4-BE49-F238E27FC236}">
                <a16:creationId xmlns:a16="http://schemas.microsoft.com/office/drawing/2014/main" id="{F41DC1BE-D20E-165F-342D-2D9E3F40A812}"/>
              </a:ext>
            </a:extLst>
          </p:cNvPr>
          <p:cNvSpPr/>
          <p:nvPr/>
        </p:nvSpPr>
        <p:spPr>
          <a:xfrm>
            <a:off x="9598842" y="2446756"/>
            <a:ext cx="658368" cy="731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Cumplido</a:t>
            </a:r>
            <a:endParaRPr lang="en-US" sz="660" dirty="0"/>
          </a:p>
        </p:txBody>
      </p:sp>
      <p:sp>
        <p:nvSpPr>
          <p:cNvPr id="40" name="Shape 40">
            <a:extLst>
              <a:ext uri="{FF2B5EF4-FFF2-40B4-BE49-F238E27FC236}">
                <a16:creationId xmlns:a16="http://schemas.microsoft.com/office/drawing/2014/main" id="{D37C1C60-C9D7-0759-3A16-75326DF223DF}"/>
              </a:ext>
            </a:extLst>
          </p:cNvPr>
          <p:cNvSpPr/>
          <p:nvPr/>
        </p:nvSpPr>
        <p:spPr>
          <a:xfrm>
            <a:off x="363402" y="4065244"/>
            <a:ext cx="1170432" cy="292608"/>
          </a:xfrm>
          <a:prstGeom prst="roundRect">
            <a:avLst>
              <a:gd name="adj" fmla="val 18750"/>
            </a:avLst>
          </a:prstGeom>
          <a:solidFill>
            <a:srgbClr val="0070C0"/>
          </a:solidFill>
          <a:ln w="12700">
            <a:solidFill>
              <a:srgbClr val="0070C0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41" name="Text 41">
            <a:extLst>
              <a:ext uri="{FF2B5EF4-FFF2-40B4-BE49-F238E27FC236}">
                <a16:creationId xmlns:a16="http://schemas.microsoft.com/office/drawing/2014/main" id="{1CDACD68-8A90-99F6-3A5F-616163D70D51}"/>
              </a:ext>
            </a:extLst>
          </p:cNvPr>
          <p:cNvSpPr/>
          <p:nvPr/>
        </p:nvSpPr>
        <p:spPr>
          <a:xfrm>
            <a:off x="418266" y="4129252"/>
            <a:ext cx="1060704" cy="1097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CAMBIARIO</a:t>
            </a:r>
            <a:endParaRPr lang="en-US" sz="810" dirty="0"/>
          </a:p>
        </p:txBody>
      </p:sp>
      <p:sp>
        <p:nvSpPr>
          <p:cNvPr id="42" name="Text 42">
            <a:extLst>
              <a:ext uri="{FF2B5EF4-FFF2-40B4-BE49-F238E27FC236}">
                <a16:creationId xmlns:a16="http://schemas.microsoft.com/office/drawing/2014/main" id="{675797B9-5874-2F62-B892-1EE8E16E0840}"/>
              </a:ext>
            </a:extLst>
          </p:cNvPr>
          <p:cNvSpPr/>
          <p:nvPr/>
        </p:nvSpPr>
        <p:spPr>
          <a:xfrm>
            <a:off x="546282" y="4513300"/>
            <a:ext cx="2606040" cy="1645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Recaudo cambiario</a:t>
            </a:r>
            <a:endParaRPr lang="en-US" sz="800" dirty="0"/>
          </a:p>
        </p:txBody>
      </p:sp>
      <p:sp>
        <p:nvSpPr>
          <p:cNvPr id="43" name="Shape 43">
            <a:extLst>
              <a:ext uri="{FF2B5EF4-FFF2-40B4-BE49-F238E27FC236}">
                <a16:creationId xmlns:a16="http://schemas.microsoft.com/office/drawing/2014/main" id="{F5B1BCD5-FC5F-2622-0BA9-50A91BECE255}"/>
              </a:ext>
            </a:extLst>
          </p:cNvPr>
          <p:cNvSpPr/>
          <p:nvPr/>
        </p:nvSpPr>
        <p:spPr>
          <a:xfrm>
            <a:off x="3243762" y="4549876"/>
            <a:ext cx="1874520" cy="128016"/>
          </a:xfrm>
          <a:prstGeom prst="rect">
            <a:avLst/>
          </a:prstGeom>
          <a:solidFill>
            <a:srgbClr val="E6EAF0"/>
          </a:solidFill>
          <a:ln w="12700">
            <a:solidFill>
              <a:srgbClr val="E6EAF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44" name="Shape 44">
            <a:extLst>
              <a:ext uri="{FF2B5EF4-FFF2-40B4-BE49-F238E27FC236}">
                <a16:creationId xmlns:a16="http://schemas.microsoft.com/office/drawing/2014/main" id="{6D63BB89-225D-0568-F0FE-0763132E4821}"/>
              </a:ext>
            </a:extLst>
          </p:cNvPr>
          <p:cNvSpPr/>
          <p:nvPr/>
        </p:nvSpPr>
        <p:spPr>
          <a:xfrm>
            <a:off x="3243762" y="4549876"/>
            <a:ext cx="937260" cy="128016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45" name="Text 45">
            <a:extLst>
              <a:ext uri="{FF2B5EF4-FFF2-40B4-BE49-F238E27FC236}">
                <a16:creationId xmlns:a16="http://schemas.microsoft.com/office/drawing/2014/main" id="{C3519DA3-5424-A76A-EBDD-225170463170}"/>
              </a:ext>
            </a:extLst>
          </p:cNvPr>
          <p:cNvSpPr/>
          <p:nvPr/>
        </p:nvSpPr>
        <p:spPr>
          <a:xfrm>
            <a:off x="5164002" y="4513300"/>
            <a:ext cx="411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ED7D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60%</a:t>
            </a:r>
            <a:endParaRPr lang="en-US" sz="800" dirty="0"/>
          </a:p>
        </p:txBody>
      </p:sp>
      <p:sp>
        <p:nvSpPr>
          <p:cNvPr id="46" name="Text 46">
            <a:extLst>
              <a:ext uri="{FF2B5EF4-FFF2-40B4-BE49-F238E27FC236}">
                <a16:creationId xmlns:a16="http://schemas.microsoft.com/office/drawing/2014/main" id="{1290ADF5-E45A-4BF5-0A21-BF0A6842D56B}"/>
              </a:ext>
            </a:extLst>
          </p:cNvPr>
          <p:cNvSpPr/>
          <p:nvPr/>
        </p:nvSpPr>
        <p:spPr>
          <a:xfrm>
            <a:off x="546282" y="4897348"/>
            <a:ext cx="2606040" cy="1645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Resoluciones cambiarias en firme</a:t>
            </a:r>
            <a:endParaRPr lang="en-US" sz="800" dirty="0"/>
          </a:p>
        </p:txBody>
      </p:sp>
      <p:sp>
        <p:nvSpPr>
          <p:cNvPr id="47" name="Shape 47">
            <a:extLst>
              <a:ext uri="{FF2B5EF4-FFF2-40B4-BE49-F238E27FC236}">
                <a16:creationId xmlns:a16="http://schemas.microsoft.com/office/drawing/2014/main" id="{680080C5-8CE0-A372-975B-A7ED160995E5}"/>
              </a:ext>
            </a:extLst>
          </p:cNvPr>
          <p:cNvSpPr/>
          <p:nvPr/>
        </p:nvSpPr>
        <p:spPr>
          <a:xfrm>
            <a:off x="3243762" y="4933924"/>
            <a:ext cx="1874520" cy="128016"/>
          </a:xfrm>
          <a:prstGeom prst="rect">
            <a:avLst/>
          </a:prstGeom>
          <a:solidFill>
            <a:srgbClr val="E6EAF0"/>
          </a:solidFill>
          <a:ln w="12700">
            <a:solidFill>
              <a:srgbClr val="E6EAF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48" name="Shape 48">
            <a:extLst>
              <a:ext uri="{FF2B5EF4-FFF2-40B4-BE49-F238E27FC236}">
                <a16:creationId xmlns:a16="http://schemas.microsoft.com/office/drawing/2014/main" id="{D1F6FAC3-C58E-367C-8D72-7A71E654CD18}"/>
              </a:ext>
            </a:extLst>
          </p:cNvPr>
          <p:cNvSpPr/>
          <p:nvPr/>
        </p:nvSpPr>
        <p:spPr>
          <a:xfrm>
            <a:off x="3243762" y="4933924"/>
            <a:ext cx="1874520" cy="128016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49" name="Text 49">
            <a:extLst>
              <a:ext uri="{FF2B5EF4-FFF2-40B4-BE49-F238E27FC236}">
                <a16:creationId xmlns:a16="http://schemas.microsoft.com/office/drawing/2014/main" id="{48FD47A0-DA78-BDE7-4B3A-A5CB7B830265}"/>
              </a:ext>
            </a:extLst>
          </p:cNvPr>
          <p:cNvSpPr/>
          <p:nvPr/>
        </p:nvSpPr>
        <p:spPr>
          <a:xfrm>
            <a:off x="5164002" y="4857091"/>
            <a:ext cx="493776" cy="2048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358%</a:t>
            </a:r>
            <a:endParaRPr lang="en-US" sz="800" dirty="0"/>
          </a:p>
        </p:txBody>
      </p:sp>
      <p:sp>
        <p:nvSpPr>
          <p:cNvPr id="50" name="Text 50">
            <a:extLst>
              <a:ext uri="{FF2B5EF4-FFF2-40B4-BE49-F238E27FC236}">
                <a16:creationId xmlns:a16="http://schemas.microsoft.com/office/drawing/2014/main" id="{EB558F32-B952-D84F-546F-3948B1CA655B}"/>
              </a:ext>
            </a:extLst>
          </p:cNvPr>
          <p:cNvSpPr/>
          <p:nvPr/>
        </p:nvSpPr>
        <p:spPr>
          <a:xfrm>
            <a:off x="546282" y="5281396"/>
            <a:ext cx="2606040" cy="1645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Sanciones cambiarias proferidas</a:t>
            </a:r>
            <a:endParaRPr lang="en-US" sz="800" dirty="0"/>
          </a:p>
        </p:txBody>
      </p:sp>
      <p:sp>
        <p:nvSpPr>
          <p:cNvPr id="51" name="Shape 51">
            <a:extLst>
              <a:ext uri="{FF2B5EF4-FFF2-40B4-BE49-F238E27FC236}">
                <a16:creationId xmlns:a16="http://schemas.microsoft.com/office/drawing/2014/main" id="{EFD309FA-A2B7-3348-9016-1A3114014F29}"/>
              </a:ext>
            </a:extLst>
          </p:cNvPr>
          <p:cNvSpPr/>
          <p:nvPr/>
        </p:nvSpPr>
        <p:spPr>
          <a:xfrm>
            <a:off x="3243762" y="5317972"/>
            <a:ext cx="1874520" cy="128016"/>
          </a:xfrm>
          <a:prstGeom prst="rect">
            <a:avLst/>
          </a:prstGeom>
          <a:solidFill>
            <a:srgbClr val="E6EAF0"/>
          </a:solidFill>
          <a:ln w="12700">
            <a:solidFill>
              <a:srgbClr val="E6EAF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52" name="Shape 52">
            <a:extLst>
              <a:ext uri="{FF2B5EF4-FFF2-40B4-BE49-F238E27FC236}">
                <a16:creationId xmlns:a16="http://schemas.microsoft.com/office/drawing/2014/main" id="{409ABEA5-55C9-978F-5918-5E6FB75BA5BB}"/>
              </a:ext>
            </a:extLst>
          </p:cNvPr>
          <p:cNvSpPr/>
          <p:nvPr/>
        </p:nvSpPr>
        <p:spPr>
          <a:xfrm>
            <a:off x="3243762" y="5317972"/>
            <a:ext cx="515493" cy="128016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53" name="Text 53">
            <a:extLst>
              <a:ext uri="{FF2B5EF4-FFF2-40B4-BE49-F238E27FC236}">
                <a16:creationId xmlns:a16="http://schemas.microsoft.com/office/drawing/2014/main" id="{15111EDC-9439-042B-29E7-30A1F60DCBF0}"/>
              </a:ext>
            </a:extLst>
          </p:cNvPr>
          <p:cNvSpPr/>
          <p:nvPr/>
        </p:nvSpPr>
        <p:spPr>
          <a:xfrm>
            <a:off x="5164002" y="5281396"/>
            <a:ext cx="411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C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33%</a:t>
            </a:r>
            <a:endParaRPr lang="en-US" sz="800" dirty="0"/>
          </a:p>
        </p:txBody>
      </p:sp>
      <p:sp>
        <p:nvSpPr>
          <p:cNvPr id="54" name="Text 54">
            <a:extLst>
              <a:ext uri="{FF2B5EF4-FFF2-40B4-BE49-F238E27FC236}">
                <a16:creationId xmlns:a16="http://schemas.microsoft.com/office/drawing/2014/main" id="{C75622E2-DD7F-D3E5-0995-693033EC11AD}"/>
              </a:ext>
            </a:extLst>
          </p:cNvPr>
          <p:cNvSpPr/>
          <p:nvPr/>
        </p:nvSpPr>
        <p:spPr>
          <a:xfrm>
            <a:off x="5904666" y="4513300"/>
            <a:ext cx="2606040" cy="1645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Acciones de control cambiario</a:t>
            </a:r>
            <a:endParaRPr lang="en-US" sz="800" dirty="0"/>
          </a:p>
        </p:txBody>
      </p:sp>
      <p:sp>
        <p:nvSpPr>
          <p:cNvPr id="55" name="Shape 55">
            <a:extLst>
              <a:ext uri="{FF2B5EF4-FFF2-40B4-BE49-F238E27FC236}">
                <a16:creationId xmlns:a16="http://schemas.microsoft.com/office/drawing/2014/main" id="{FB2358BF-A16F-54C2-D6C3-B2E3FD7507F2}"/>
              </a:ext>
            </a:extLst>
          </p:cNvPr>
          <p:cNvSpPr/>
          <p:nvPr/>
        </p:nvSpPr>
        <p:spPr>
          <a:xfrm>
            <a:off x="8602146" y="4549876"/>
            <a:ext cx="1783080" cy="128016"/>
          </a:xfrm>
          <a:prstGeom prst="rect">
            <a:avLst/>
          </a:prstGeom>
          <a:solidFill>
            <a:srgbClr val="E6EAF0"/>
          </a:solidFill>
          <a:ln w="12700">
            <a:solidFill>
              <a:srgbClr val="E6EAF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56" name="Shape 56">
            <a:extLst>
              <a:ext uri="{FF2B5EF4-FFF2-40B4-BE49-F238E27FC236}">
                <a16:creationId xmlns:a16="http://schemas.microsoft.com/office/drawing/2014/main" id="{28E6EA0F-598D-B7B5-D9AC-2B72C72439F7}"/>
              </a:ext>
            </a:extLst>
          </p:cNvPr>
          <p:cNvSpPr/>
          <p:nvPr/>
        </p:nvSpPr>
        <p:spPr>
          <a:xfrm>
            <a:off x="8602146" y="4549876"/>
            <a:ext cx="1783080" cy="128016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57" name="Text 57">
            <a:extLst>
              <a:ext uri="{FF2B5EF4-FFF2-40B4-BE49-F238E27FC236}">
                <a16:creationId xmlns:a16="http://schemas.microsoft.com/office/drawing/2014/main" id="{1F9D3748-F725-2930-4F4D-A00E6363EBC0}"/>
              </a:ext>
            </a:extLst>
          </p:cNvPr>
          <p:cNvSpPr/>
          <p:nvPr/>
        </p:nvSpPr>
        <p:spPr>
          <a:xfrm>
            <a:off x="10430946" y="4476453"/>
            <a:ext cx="592654" cy="2014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70AD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900%</a:t>
            </a:r>
            <a:endParaRPr lang="en-US" sz="800" dirty="0"/>
          </a:p>
        </p:txBody>
      </p:sp>
      <p:sp>
        <p:nvSpPr>
          <p:cNvPr id="58" name="Text 58">
            <a:extLst>
              <a:ext uri="{FF2B5EF4-FFF2-40B4-BE49-F238E27FC236}">
                <a16:creationId xmlns:a16="http://schemas.microsoft.com/office/drawing/2014/main" id="{4A696070-0A02-5DD1-757D-BAEA22FE7DEB}"/>
              </a:ext>
            </a:extLst>
          </p:cNvPr>
          <p:cNvSpPr/>
          <p:nvPr/>
        </p:nvSpPr>
        <p:spPr>
          <a:xfrm>
            <a:off x="5904666" y="4897348"/>
            <a:ext cx="2606040" cy="164592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Acercamientos para cumplimiento cambiario</a:t>
            </a:r>
            <a:endParaRPr lang="en-US" sz="800" dirty="0"/>
          </a:p>
        </p:txBody>
      </p:sp>
      <p:sp>
        <p:nvSpPr>
          <p:cNvPr id="59" name="Shape 59">
            <a:extLst>
              <a:ext uri="{FF2B5EF4-FFF2-40B4-BE49-F238E27FC236}">
                <a16:creationId xmlns:a16="http://schemas.microsoft.com/office/drawing/2014/main" id="{4DC3D2E3-8438-1363-40D2-0C23E4CF0CBC}"/>
              </a:ext>
            </a:extLst>
          </p:cNvPr>
          <p:cNvSpPr/>
          <p:nvPr/>
        </p:nvSpPr>
        <p:spPr>
          <a:xfrm>
            <a:off x="8602146" y="4933924"/>
            <a:ext cx="1783080" cy="128016"/>
          </a:xfrm>
          <a:prstGeom prst="rect">
            <a:avLst/>
          </a:prstGeom>
          <a:solidFill>
            <a:srgbClr val="E6EAF0"/>
          </a:solidFill>
          <a:ln w="12700">
            <a:solidFill>
              <a:srgbClr val="E6EAF0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60" name="Shape 60">
            <a:extLst>
              <a:ext uri="{FF2B5EF4-FFF2-40B4-BE49-F238E27FC236}">
                <a16:creationId xmlns:a16="http://schemas.microsoft.com/office/drawing/2014/main" id="{DD4079A0-0D83-27B0-712C-3DE186D82C9B}"/>
              </a:ext>
            </a:extLst>
          </p:cNvPr>
          <p:cNvSpPr/>
          <p:nvPr/>
        </p:nvSpPr>
        <p:spPr>
          <a:xfrm>
            <a:off x="8602146" y="4933924"/>
            <a:ext cx="742950" cy="128016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s-CO" sz="800"/>
          </a:p>
        </p:txBody>
      </p:sp>
      <p:sp>
        <p:nvSpPr>
          <p:cNvPr id="61" name="Text 61">
            <a:extLst>
              <a:ext uri="{FF2B5EF4-FFF2-40B4-BE49-F238E27FC236}">
                <a16:creationId xmlns:a16="http://schemas.microsoft.com/office/drawing/2014/main" id="{CD9366F1-CBDF-B301-9973-5D85692847FB}"/>
              </a:ext>
            </a:extLst>
          </p:cNvPr>
          <p:cNvSpPr/>
          <p:nvPr/>
        </p:nvSpPr>
        <p:spPr>
          <a:xfrm>
            <a:off x="10430946" y="4897348"/>
            <a:ext cx="4114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ED7D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800" dirty="0"/>
          </a:p>
        </p:txBody>
      </p:sp>
      <p:sp>
        <p:nvSpPr>
          <p:cNvPr id="62" name="Shape 62">
            <a:extLst>
              <a:ext uri="{FF2B5EF4-FFF2-40B4-BE49-F238E27FC236}">
                <a16:creationId xmlns:a16="http://schemas.microsoft.com/office/drawing/2014/main" id="{7A60C7DD-DA98-0CB5-10F1-470629E972B6}"/>
              </a:ext>
            </a:extLst>
          </p:cNvPr>
          <p:cNvSpPr/>
          <p:nvPr/>
        </p:nvSpPr>
        <p:spPr>
          <a:xfrm>
            <a:off x="624006" y="5882570"/>
            <a:ext cx="10561320" cy="438912"/>
          </a:xfrm>
          <a:prstGeom prst="roundRect">
            <a:avLst>
              <a:gd name="adj" fmla="val 12500"/>
            </a:avLst>
          </a:prstGeom>
          <a:solidFill>
            <a:srgbClr val="EAF4FA"/>
          </a:solidFill>
          <a:ln w="12700">
            <a:solidFill>
              <a:srgbClr val="CDE8F4"/>
            </a:solidFill>
            <a:prstDash val="solid"/>
          </a:ln>
        </p:spPr>
        <p:txBody>
          <a:bodyPr/>
          <a:lstStyle/>
          <a:p>
            <a:endParaRPr lang="es-CO"/>
          </a:p>
        </p:txBody>
      </p:sp>
      <p:sp>
        <p:nvSpPr>
          <p:cNvPr id="63" name="Text 63">
            <a:extLst>
              <a:ext uri="{FF2B5EF4-FFF2-40B4-BE49-F238E27FC236}">
                <a16:creationId xmlns:a16="http://schemas.microsoft.com/office/drawing/2014/main" id="{BBC21EA5-0A2A-5B9B-4E73-12D79DA4524E}"/>
              </a:ext>
            </a:extLst>
          </p:cNvPr>
          <p:cNvSpPr/>
          <p:nvPr/>
        </p:nvSpPr>
        <p:spPr>
          <a:xfrm>
            <a:off x="605718" y="6061769"/>
            <a:ext cx="10104120" cy="1371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0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Cierre 2025: resultados aduaneros cumplidos y alta actividad de control cambiario.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9649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 descr="Logotipo  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  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90" name="SlideTitle"/>
          <p:cNvSpPr txBox="1"/>
          <p:nvPr/>
        </p:nvSpPr>
        <p:spPr>
          <a:xfrm>
            <a:off x="457200" y="1280160"/>
            <a:ext cx="1100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  <a:latin typeface="Arial" pitchFamily="34" charset="0"/>
              </a:rPr>
              <a:t>Tipo de mercancía aprehendida · Acumulado 2025</a:t>
            </a:r>
          </a:p>
        </p:txBody>
      </p:sp>
      <p:sp>
        <p:nvSpPr>
          <p:cNvPr id="70" name="RiohachaSummary"/>
          <p:cNvSpPr/>
          <p:nvPr/>
        </p:nvSpPr>
        <p:spPr>
          <a:xfrm>
            <a:off x="457200" y="2030000"/>
            <a:ext cx="3250000" cy="1700000"/>
          </a:xfrm>
          <a:prstGeom prst="roundRect">
            <a:avLst>
              <a:gd name="adj" fmla="val 5000"/>
            </a:avLst>
          </a:prstGeom>
          <a:solidFill>
            <a:srgbClr val="002060"/>
          </a:solidFill>
        </p:spPr>
        <p:txBody>
          <a:bodyPr wrap="square" lIns="137160" tIns="137160" rIns="137160" bIns="137160" anchor="ctr">
            <a:normAutofit/>
          </a:bodyPr>
          <a:lstStyle/>
          <a:p>
            <a:pPr algn="ctr"/>
            <a:r>
              <a:rPr lang="es-ES" sz="1400" b="1" dirty="0">
                <a:solidFill>
                  <a:srgbClr val="FFFFFF"/>
                </a:solidFill>
                <a:latin typeface="Arial" pitchFamily="34" charset="0"/>
              </a:rPr>
              <a:t>DSIA RIOHACHA</a:t>
            </a:r>
          </a:p>
          <a:p>
            <a:pPr algn="ctr"/>
            <a:endParaRPr lang="es-ES" sz="600"/>
          </a:p>
          <a:p>
            <a:pPr algn="ctr"/>
            <a:r>
              <a:rPr lang="es-ES" sz="2800" b="1" dirty="0">
                <a:solidFill>
                  <a:srgbClr val="70AD47"/>
                </a:solidFill>
                <a:latin typeface="Arial" pitchFamily="34" charset="0"/>
              </a:rPr>
              <a:t>729</a:t>
            </a:r>
          </a:p>
          <a:p>
            <a:pPr algn="ctr"/>
            <a:r>
              <a:rPr lang="es-ES" sz="1300" b="0" dirty="0">
                <a:solidFill>
                  <a:srgbClr val="FFFFFF"/>
                </a:solidFill>
                <a:latin typeface="Arial" pitchFamily="34" charset="0"/>
              </a:rPr>
              <a:t>aprehensiones</a:t>
            </a:r>
          </a:p>
          <a:p>
            <a:pPr algn="ctr"/>
            <a:r>
              <a:rPr lang="es-ES" sz="1300" b="1" dirty="0">
                <a:solidFill>
                  <a:srgbClr val="FFD966"/>
                </a:solidFill>
                <a:latin typeface="Arial" pitchFamily="34" charset="0"/>
              </a:rPr>
              <a:t>$12.542,7 M</a:t>
            </a:r>
          </a:p>
          <a:p>
            <a:pPr algn="ctr"/>
            <a:r>
              <a:rPr lang="es-ES" sz="1000" b="0" i="1" dirty="0">
                <a:solidFill>
                  <a:srgbClr val="9DC3E6"/>
                </a:solidFill>
                <a:latin typeface="Arial" pitchFamily="34" charset="0"/>
              </a:rPr>
              <a:t>+41% en valor vs. 2024</a:t>
            </a:r>
          </a:p>
        </p:txBody>
      </p:sp>
      <p:graphicFrame>
        <p:nvGraphicFramePr>
          <p:cNvPr id="80" name="MercanciaTable"/>
          <p:cNvGraphicFramePr/>
          <p:nvPr/>
        </p:nvGraphicFramePr>
        <p:xfrm>
          <a:off x="3940480" y="2030000"/>
          <a:ext cx="8100000" cy="3000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65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/>
                      <a:r>
                        <a:rPr lang="es-ES" sz="1150" b="1" dirty="0">
                          <a:solidFill>
                            <a:srgbClr val="FFFFFF"/>
                          </a:solidFill>
                          <a:latin typeface="Arial" pitchFamily="34" charset="0"/>
                        </a:rPr>
                        <a:t>TIPO DE MERCANCÍA</a:t>
                      </a:r>
                    </a:p>
                  </a:txBody>
                  <a:tcPr marL="73152" marR="73152" marT="18288" marB="18288"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FFFFFF"/>
                          </a:solidFill>
                          <a:latin typeface="Arial" pitchFamily="34" charset="0"/>
                        </a:rPr>
                        <a:t>No. Apreh.</a:t>
                      </a:r>
                    </a:p>
                  </a:txBody>
                  <a:tcPr marL="73152" marR="73152" marT="18288" marB="18288"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FFFFFF"/>
                          </a:solidFill>
                          <a:latin typeface="Arial" pitchFamily="34" charset="0"/>
                        </a:rPr>
                        <a:t>Valor (Mill. $)</a:t>
                      </a:r>
                    </a:p>
                  </a:txBody>
                  <a:tcPr marL="73152" marR="73152" marT="18288" marB="18288" anchor="ctr"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FFFFFF"/>
                          </a:solidFill>
                          <a:latin typeface="Arial" pitchFamily="34" charset="0"/>
                        </a:rPr>
                        <a:t>Var. 24-25</a:t>
                      </a:r>
                    </a:p>
                  </a:txBody>
                  <a:tcPr marL="73152" marR="73152" marT="18288" marB="18288" anchor="ctr">
                    <a:solidFill>
                      <a:srgbClr val="1F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Textiles y sus manufacturas (Cap. 50-63)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4.587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$136.207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-34,3%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Máquinas y aparatos eléctricos (Cap. 85)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3.555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$80.712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+10,2%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Calzado y artículos análogos (Cap. 64)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3.604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$55.851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+2,1%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Materias plásticas y sus manufacturas (Cap. 39-40)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2.633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$38.422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+3,8%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Tabaco y sucedáneos (Cap. 24)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382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$35.338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+64,0%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Perlas, metales y piedras preciosas (Cap. 71)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1.311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$21.498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+75,5%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Vehículos y material para vías férreas (Cap. 86-87)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227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$21.643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+98,8%</a:t>
                      </a:r>
                    </a:p>
                  </a:txBody>
                  <a:tcPr marL="73152" marR="73152" marT="18288" marB="18288" anchor="ctr">
                    <a:solidFill>
                      <a:srgbClr val="EEF2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algn="l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Máquinas y artefactos mecánicos (Cap. 84)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714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002060"/>
                          </a:solidFill>
                          <a:latin typeface="Arial" pitchFamily="34" charset="0"/>
                        </a:rPr>
                        <a:t>$20.700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50" b="1" dirty="0">
                          <a:solidFill>
                            <a:srgbClr val="548235"/>
                          </a:solidFill>
                          <a:latin typeface="Arial" pitchFamily="34" charset="0"/>
                        </a:rPr>
                        <a:t>+14,8%</a:t>
                      </a:r>
                    </a:p>
                  </a:txBody>
                  <a:tcPr marL="73152" marR="73152" marT="18288" marB="18288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5" name="Footnote"/>
          <p:cNvSpPr txBox="1"/>
          <p:nvPr/>
        </p:nvSpPr>
        <p:spPr>
          <a:xfrm>
            <a:off x="457200" y="5780000"/>
            <a:ext cx="11277600" cy="500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lang="es-ES" sz="1000" b="0" i="1" dirty="0">
                <a:solidFill>
                  <a:srgbClr val="595959"/>
                </a:solidFill>
                <a:latin typeface="Arial" pitchFamily="34" charset="0"/>
              </a:rPr>
              <a:t>Sectores del consolidado nacional (Boletín Semanal Fiscalización Aduanera, acumulado 01 ene – 21 dic 2025). El boletín nacional no desglosa el tipo de mercancía por seccional; la cifra de Riohacha corresponde a su total de aprehensiones del año.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 descr="Logotipo  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  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90" name="SlideTitle"/>
          <p:cNvSpPr txBox="1"/>
          <p:nvPr/>
        </p:nvSpPr>
        <p:spPr>
          <a:xfrm>
            <a:off x="457200" y="1280160"/>
            <a:ext cx="1100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  <a:latin typeface="Arial" pitchFamily="34" charset="0"/>
              </a:rPr>
              <a:t>Aprehensiones Riohacha (Semana 51) y causales de aprehensión</a:t>
            </a:r>
          </a:p>
        </p:txBody>
      </p:sp>
      <p:sp>
        <p:nvSpPr>
          <p:cNvPr id="40" name="WeekHeader"/>
          <p:cNvSpPr/>
          <p:nvPr/>
        </p:nvSpPr>
        <p:spPr>
          <a:xfrm>
            <a:off x="457200" y="1700000"/>
            <a:ext cx="5350000" cy="340000"/>
          </a:xfrm>
          <a:prstGeom prst="rect">
            <a:avLst/>
          </a:prstGeom>
          <a:solidFill>
            <a:srgbClr val="002060"/>
          </a:solidFill>
        </p:spPr>
        <p:txBody>
          <a:bodyPr wrap="square" lIns="91440" anchor="ctr">
            <a:normAutofit/>
          </a:bodyPr>
          <a:lstStyle/>
          <a:p>
            <a:pPr algn="ctr"/>
            <a:r>
              <a:rPr lang="es-ES" sz="1400" b="1" dirty="0">
                <a:solidFill>
                  <a:srgbClr val="FFFFFF"/>
                </a:solidFill>
                <a:latin typeface="Arial" pitchFamily="34" charset="0"/>
              </a:rPr>
              <a:t>DSIA RIOHACHA – Semana 51</a:t>
            </a:r>
          </a:p>
        </p:txBody>
      </p:sp>
      <p:sp>
        <p:nvSpPr>
          <p:cNvPr id="41" name="Stat41"/>
          <p:cNvSpPr/>
          <p:nvPr/>
        </p:nvSpPr>
        <p:spPr>
          <a:xfrm>
            <a:off x="457200" y="2090000"/>
            <a:ext cx="2575000" cy="1250000"/>
          </a:xfrm>
          <a:prstGeom prst="roundRect">
            <a:avLst>
              <a:gd name="adj" fmla="val 6000"/>
            </a:avLst>
          </a:prstGeom>
          <a:solidFill>
            <a:srgbClr val="1F3864"/>
          </a:solidFill>
        </p:spPr>
        <p:txBody>
          <a:bodyPr wrap="square" lIns="73152" tIns="73152" rIns="73152" bIns="73152" anchor="ctr">
            <a:normAutofit/>
          </a:bodyPr>
          <a:lstStyle/>
          <a:p>
            <a:pPr algn="ctr"/>
            <a:r>
              <a:rPr lang="es-ES" sz="1200" b="1" dirty="0">
                <a:solidFill>
                  <a:srgbClr val="9DC3E6"/>
                </a:solidFill>
                <a:latin typeface="Arial" pitchFamily="34" charset="0"/>
              </a:rPr>
              <a:t>Control Operativo</a:t>
            </a:r>
          </a:p>
          <a:p>
            <a:pPr algn="ctr"/>
            <a:r>
              <a:rPr lang="es-ES" sz="3200" b="1" dirty="0">
                <a:solidFill>
                  <a:srgbClr val="70AD47"/>
                </a:solidFill>
                <a:latin typeface="Arial" pitchFamily="34" charset="0"/>
              </a:rPr>
              <a:t>2</a:t>
            </a:r>
          </a:p>
          <a:p>
            <a:pPr algn="ctr"/>
            <a:r>
              <a:rPr lang="es-ES" sz="1100" b="0" dirty="0">
                <a:solidFill>
                  <a:srgbClr val="FFFFFF"/>
                </a:solidFill>
                <a:latin typeface="Arial" pitchFamily="34" charset="0"/>
              </a:rPr>
              <a:t>aprehensiones</a:t>
            </a:r>
          </a:p>
          <a:p>
            <a:pPr algn="ctr"/>
            <a:r>
              <a:rPr lang="es-ES" sz="1200" b="1" dirty="0">
                <a:solidFill>
                  <a:srgbClr val="FFD966"/>
                </a:solidFill>
                <a:latin typeface="Arial" pitchFamily="34" charset="0"/>
              </a:rPr>
              <a:t>$9.570.933</a:t>
            </a:r>
          </a:p>
        </p:txBody>
      </p:sp>
      <p:sp>
        <p:nvSpPr>
          <p:cNvPr id="42" name="Stat42"/>
          <p:cNvSpPr/>
          <p:nvPr/>
        </p:nvSpPr>
        <p:spPr>
          <a:xfrm>
            <a:off x="3232200" y="2090000"/>
            <a:ext cx="2575000" cy="1250000"/>
          </a:xfrm>
          <a:prstGeom prst="roundRect">
            <a:avLst>
              <a:gd name="adj" fmla="val 6000"/>
            </a:avLst>
          </a:prstGeom>
          <a:solidFill>
            <a:srgbClr val="1F3864"/>
          </a:solidFill>
        </p:spPr>
        <p:txBody>
          <a:bodyPr wrap="square" lIns="73152" tIns="73152" rIns="73152" bIns="73152" anchor="ctr">
            <a:normAutofit/>
          </a:bodyPr>
          <a:lstStyle/>
          <a:p>
            <a:pPr algn="ctr"/>
            <a:r>
              <a:rPr lang="es-ES" sz="1200" b="1" dirty="0">
                <a:solidFill>
                  <a:srgbClr val="9DC3E6"/>
                </a:solidFill>
                <a:latin typeface="Arial" pitchFamily="34" charset="0"/>
              </a:rPr>
              <a:t>Fiscalización</a:t>
            </a:r>
          </a:p>
          <a:p>
            <a:pPr algn="ctr"/>
            <a:r>
              <a:rPr lang="es-ES" sz="3200" b="1" dirty="0">
                <a:solidFill>
                  <a:srgbClr val="70AD47"/>
                </a:solidFill>
                <a:latin typeface="Arial" pitchFamily="34" charset="0"/>
              </a:rPr>
              <a:t>1</a:t>
            </a:r>
          </a:p>
          <a:p>
            <a:pPr algn="ctr"/>
            <a:r>
              <a:rPr lang="es-ES" sz="1100" b="0" dirty="0">
                <a:solidFill>
                  <a:srgbClr val="FFFFFF"/>
                </a:solidFill>
                <a:latin typeface="Arial" pitchFamily="34" charset="0"/>
              </a:rPr>
              <a:t>aprehensiones</a:t>
            </a:r>
          </a:p>
          <a:p>
            <a:pPr algn="ctr"/>
            <a:r>
              <a:rPr lang="es-ES" sz="1200" b="1" dirty="0">
                <a:solidFill>
                  <a:srgbClr val="FFD966"/>
                </a:solidFill>
                <a:latin typeface="Arial" pitchFamily="34" charset="0"/>
              </a:rPr>
              <a:t>$1.418.860</a:t>
            </a:r>
          </a:p>
        </p:txBody>
      </p:sp>
      <p:sp>
        <p:nvSpPr>
          <p:cNvPr id="50" name="WeekNote"/>
          <p:cNvSpPr/>
          <p:nvPr/>
        </p:nvSpPr>
        <p:spPr>
          <a:xfrm>
            <a:off x="457200" y="3450000"/>
            <a:ext cx="5350000" cy="1100000"/>
          </a:xfrm>
          <a:prstGeom prst="roundRect">
            <a:avLst>
              <a:gd name="adj" fmla="val 5000"/>
            </a:avLst>
          </a:prstGeom>
          <a:solidFill>
            <a:srgbClr val="EBF3FB"/>
          </a:solidFill>
        </p:spPr>
        <p:txBody>
          <a:bodyPr wrap="square" lIns="137160" tIns="91440" rIns="137160" bIns="91440" anchor="ctr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Total semana 51: 3 aprehensiones · $10.989.793</a:t>
            </a:r>
          </a:p>
          <a:p>
            <a:r>
              <a:rPr lang="es-ES" sz="1100" b="0" i="1" dirty="0">
                <a:solidFill>
                  <a:srgbClr val="595959"/>
                </a:solidFill>
                <a:latin typeface="Arial" pitchFamily="34" charset="0"/>
              </a:rPr>
              <a:t>Variación vs. semana 51 de 2024: −50% en cantidad, −30,3% en valor.</a:t>
            </a:r>
          </a:p>
          <a:p>
            <a:r>
              <a:rPr lang="es-ES" sz="1100" b="0" i="1" dirty="0">
                <a:solidFill>
                  <a:srgbClr val="595959"/>
                </a:solidFill>
                <a:latin typeface="Arial" pitchFamily="34" charset="0"/>
              </a:rPr>
              <a:t>Acumulado 2025: 729 aprehensiones por $12.542,7 M.</a:t>
            </a:r>
          </a:p>
        </p:txBody>
      </p:sp>
      <p:sp>
        <p:nvSpPr>
          <p:cNvPr id="60" name="CausalesHeader"/>
          <p:cNvSpPr/>
          <p:nvPr/>
        </p:nvSpPr>
        <p:spPr>
          <a:xfrm>
            <a:off x="6017200" y="1700000"/>
            <a:ext cx="5717600" cy="340000"/>
          </a:xfrm>
          <a:prstGeom prst="rect">
            <a:avLst/>
          </a:prstGeom>
          <a:solidFill>
            <a:srgbClr val="002060"/>
          </a:solidFill>
        </p:spPr>
        <p:txBody>
          <a:bodyPr wrap="square" lIns="91440" anchor="ctr">
            <a:normAutofit/>
          </a:bodyPr>
          <a:lstStyle/>
          <a:p>
            <a:pPr algn="ctr"/>
            <a:r>
              <a:rPr lang="es-ES" sz="1400" b="1" dirty="0">
                <a:solidFill>
                  <a:srgbClr val="FFFFFF"/>
                </a:solidFill>
                <a:latin typeface="Arial" pitchFamily="34" charset="0"/>
              </a:rPr>
              <a:t>Causales de aprehensión (nacional 2025)</a:t>
            </a:r>
          </a:p>
        </p:txBody>
      </p:sp>
      <p:sp>
        <p:nvSpPr>
          <p:cNvPr id="61" name="Causal0"/>
          <p:cNvSpPr/>
          <p:nvPr/>
        </p:nvSpPr>
        <p:spPr>
          <a:xfrm>
            <a:off x="6017200" y="2090000"/>
            <a:ext cx="5717600" cy="470000"/>
          </a:xfrm>
          <a:prstGeom prst="rect">
            <a:avLst/>
          </a:prstGeom>
          <a:solidFill>
            <a:srgbClr val="1F3864"/>
          </a:solidFill>
        </p:spPr>
        <p:txBody>
          <a:bodyPr wrap="square" lIns="109728" tIns="45720" rIns="91440" bIns="45720" anchor="ctr">
            <a:normAutofit/>
          </a:bodyPr>
          <a:lstStyle/>
          <a:p>
            <a:r>
              <a:rPr lang="es-ES" sz="1300" b="1" dirty="0">
                <a:solidFill>
                  <a:srgbClr val="70AD47"/>
                </a:solidFill>
                <a:latin typeface="Arial" pitchFamily="34" charset="0"/>
              </a:rPr>
              <a:t>75,3%  </a:t>
            </a:r>
            <a:r>
              <a:rPr lang="es-ES" sz="1300" b="1" dirty="0">
                <a:solidFill>
                  <a:srgbClr val="FFFFFF"/>
                </a:solidFill>
                <a:latin typeface="Arial" pitchFamily="34" charset="0"/>
              </a:rPr>
              <a:t>Mercancía no amparada</a:t>
            </a:r>
          </a:p>
          <a:p>
            <a:r>
              <a:rPr lang="es-ES" sz="1050" b="0" dirty="0">
                <a:solidFill>
                  <a:srgbClr val="FFD966"/>
                </a:solidFill>
                <a:latin typeface="Arial" pitchFamily="34" charset="0"/>
              </a:rPr>
              <a:t>$394.161 M · Num. 2 Art. 69 Dec. 920/2023</a:t>
            </a:r>
          </a:p>
        </p:txBody>
      </p:sp>
      <p:sp>
        <p:nvSpPr>
          <p:cNvPr id="62" name="Causal1"/>
          <p:cNvSpPr/>
          <p:nvPr/>
        </p:nvSpPr>
        <p:spPr>
          <a:xfrm>
            <a:off x="6017200" y="2590000"/>
            <a:ext cx="5717600" cy="470000"/>
          </a:xfrm>
          <a:prstGeom prst="rect">
            <a:avLst/>
          </a:prstGeom>
          <a:solidFill>
            <a:srgbClr val="EEF2F9"/>
          </a:solidFill>
        </p:spPr>
        <p:txBody>
          <a:bodyPr wrap="square" lIns="109728" tIns="45720" rIns="91440" bIns="45720" anchor="ctr">
            <a:normAutofit/>
          </a:bodyPr>
          <a:lstStyle/>
          <a:p>
            <a:r>
              <a:rPr lang="es-ES" sz="1300" b="1" dirty="0">
                <a:solidFill>
                  <a:srgbClr val="2E75B6"/>
                </a:solidFill>
                <a:latin typeface="Arial" pitchFamily="34" charset="0"/>
              </a:rPr>
              <a:t>10,3%  </a:t>
            </a:r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Mercancías no presentadas</a:t>
            </a:r>
          </a:p>
          <a:p>
            <a:r>
              <a:rPr lang="es-ES" sz="1050" b="0" dirty="0">
                <a:solidFill>
                  <a:srgbClr val="548235"/>
                </a:solidFill>
                <a:latin typeface="Arial" pitchFamily="34" charset="0"/>
              </a:rPr>
              <a:t>$53.853 M · Num. 1 Art. 69 Dec. 920/2023</a:t>
            </a:r>
          </a:p>
        </p:txBody>
      </p:sp>
      <p:sp>
        <p:nvSpPr>
          <p:cNvPr id="63" name="Causal2"/>
          <p:cNvSpPr/>
          <p:nvPr/>
        </p:nvSpPr>
        <p:spPr>
          <a:xfrm>
            <a:off x="6017200" y="3090000"/>
            <a:ext cx="5717600" cy="470000"/>
          </a:xfrm>
          <a:prstGeom prst="rect">
            <a:avLst/>
          </a:prstGeom>
          <a:solidFill>
            <a:srgbClr val="1F3864"/>
          </a:solidFill>
        </p:spPr>
        <p:txBody>
          <a:bodyPr wrap="square" lIns="109728" tIns="45720" rIns="91440" bIns="45720" anchor="ctr">
            <a:normAutofit/>
          </a:bodyPr>
          <a:lstStyle/>
          <a:p>
            <a:r>
              <a:rPr lang="es-ES" sz="1300" b="1" dirty="0">
                <a:solidFill>
                  <a:srgbClr val="70AD47"/>
                </a:solidFill>
                <a:latin typeface="Arial" pitchFamily="34" charset="0"/>
              </a:rPr>
              <a:t>5,0%  </a:t>
            </a:r>
            <a:r>
              <a:rPr lang="es-ES" sz="1300" b="1" dirty="0">
                <a:solidFill>
                  <a:srgbClr val="FFFFFF"/>
                </a:solidFill>
                <a:latin typeface="Arial" pitchFamily="34" charset="0"/>
              </a:rPr>
              <a:t>Introducción de mercancías</a:t>
            </a:r>
          </a:p>
          <a:p>
            <a:r>
              <a:rPr lang="es-ES" sz="1050" b="0" dirty="0">
                <a:solidFill>
                  <a:srgbClr val="FFD966"/>
                </a:solidFill>
                <a:latin typeface="Arial" pitchFamily="34" charset="0"/>
              </a:rPr>
              <a:t>$25.956 M · Num. 8 Art. 69 Dec. 920/2023</a:t>
            </a:r>
          </a:p>
        </p:txBody>
      </p:sp>
      <p:sp>
        <p:nvSpPr>
          <p:cNvPr id="64" name="Causal3"/>
          <p:cNvSpPr/>
          <p:nvPr/>
        </p:nvSpPr>
        <p:spPr>
          <a:xfrm>
            <a:off x="6017200" y="3590000"/>
            <a:ext cx="5717600" cy="470000"/>
          </a:xfrm>
          <a:prstGeom prst="rect">
            <a:avLst/>
          </a:prstGeom>
          <a:solidFill>
            <a:srgbClr val="EEF2F9"/>
          </a:solidFill>
        </p:spPr>
        <p:txBody>
          <a:bodyPr wrap="square" lIns="109728" tIns="45720" rIns="91440" bIns="45720" anchor="ctr">
            <a:normAutofit/>
          </a:bodyPr>
          <a:lstStyle/>
          <a:p>
            <a:r>
              <a:rPr lang="es-ES" sz="1300" b="1" dirty="0">
                <a:solidFill>
                  <a:srgbClr val="2E75B6"/>
                </a:solidFill>
                <a:latin typeface="Arial" pitchFamily="34" charset="0"/>
              </a:rPr>
              <a:t>3,4%  </a:t>
            </a:r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Mercancías no declaradas</a:t>
            </a:r>
          </a:p>
          <a:p>
            <a:r>
              <a:rPr lang="es-ES" sz="1050" b="0" dirty="0">
                <a:solidFill>
                  <a:srgbClr val="548235"/>
                </a:solidFill>
                <a:latin typeface="Arial" pitchFamily="34" charset="0"/>
              </a:rPr>
              <a:t>$17.936 M · Num. 3 Art. 69 Dec. 920/2023</a:t>
            </a:r>
          </a:p>
        </p:txBody>
      </p:sp>
      <p:sp>
        <p:nvSpPr>
          <p:cNvPr id="65" name="Causal4"/>
          <p:cNvSpPr/>
          <p:nvPr/>
        </p:nvSpPr>
        <p:spPr>
          <a:xfrm>
            <a:off x="6017200" y="4090000"/>
            <a:ext cx="5717600" cy="470000"/>
          </a:xfrm>
          <a:prstGeom prst="rect">
            <a:avLst/>
          </a:prstGeom>
          <a:solidFill>
            <a:srgbClr val="1F3864"/>
          </a:solidFill>
        </p:spPr>
        <p:txBody>
          <a:bodyPr wrap="square" lIns="109728" tIns="45720" rIns="91440" bIns="45720" anchor="ctr">
            <a:normAutofit/>
          </a:bodyPr>
          <a:lstStyle/>
          <a:p>
            <a:r>
              <a:rPr lang="es-ES" sz="1300" b="1" dirty="0">
                <a:solidFill>
                  <a:srgbClr val="70AD47"/>
                </a:solidFill>
                <a:latin typeface="Arial" pitchFamily="34" charset="0"/>
              </a:rPr>
              <a:t>6,0%  </a:t>
            </a:r>
            <a:r>
              <a:rPr lang="es-ES" sz="1300" b="1" dirty="0">
                <a:solidFill>
                  <a:srgbClr val="FFFFFF"/>
                </a:solidFill>
                <a:latin typeface="Arial" pitchFamily="34" charset="0"/>
              </a:rPr>
              <a:t>Las demás causales</a:t>
            </a:r>
          </a:p>
          <a:p>
            <a:r>
              <a:rPr lang="es-ES" sz="1050" b="0" dirty="0">
                <a:solidFill>
                  <a:srgbClr val="FFD966"/>
                </a:solidFill>
                <a:latin typeface="Arial" pitchFamily="34" charset="0"/>
              </a:rPr>
              <a:t>$31.594 M</a:t>
            </a:r>
          </a:p>
        </p:txBody>
      </p:sp>
      <p:sp>
        <p:nvSpPr>
          <p:cNvPr id="95" name="Footnote"/>
          <p:cNvSpPr txBox="1"/>
          <p:nvPr/>
        </p:nvSpPr>
        <p:spPr>
          <a:xfrm>
            <a:off x="457200" y="4620000"/>
            <a:ext cx="11277600" cy="350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r>
              <a:rPr lang="es-ES" sz="1000" b="0" i="1" dirty="0">
                <a:solidFill>
                  <a:srgbClr val="595959"/>
                </a:solidFill>
                <a:latin typeface="Arial" pitchFamily="34" charset="0"/>
              </a:rPr>
              <a:t>Datos de Riohacha: Boletín Semanal Fiscalización Aduanera, Semana 51 (15–21 dic 2025). Las causales corresponden al consolidado nacional acumulado 2025.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 descr="Logotipo  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  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90" name="SlideTitle"/>
          <p:cNvSpPr txBox="1"/>
          <p:nvPr/>
        </p:nvSpPr>
        <p:spPr>
          <a:xfrm>
            <a:off x="457200" y="1280160"/>
            <a:ext cx="900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2060"/>
                </a:solidFill>
                <a:latin typeface="Arial" pitchFamily="34" charset="0"/>
              </a:rPr>
              <a:t>Avance aduanero y cambiario · Enero a abril de 2026</a:t>
            </a:r>
          </a:p>
        </p:txBody>
      </p:sp>
      <p:sp>
        <p:nvSpPr>
          <p:cNvPr id="201" name="SecLabel1"/>
          <p:cNvSpPr/>
          <p:nvPr/>
        </p:nvSpPr>
        <p:spPr>
          <a:xfrm>
            <a:off x="457200" y="1750000"/>
            <a:ext cx="1700000" cy="330000"/>
          </a:xfrm>
          <a:prstGeom prst="roundRect">
            <a:avLst>
              <a:gd name="adj" fmla="val 20000"/>
            </a:avLst>
          </a:prstGeom>
          <a:solidFill>
            <a:srgbClr val="2E75B6"/>
          </a:solidFill>
        </p:spPr>
        <p:txBody>
          <a:bodyPr wrap="square" lIns="91440" tIns="18000" rIns="91440" bIns="18000" anchor="ctr">
            <a:normAutofit/>
          </a:bodyPr>
          <a:lstStyle/>
          <a:p>
            <a:r>
              <a:rPr lang="es-ES" sz="1300" b="1" dirty="0">
                <a:solidFill>
                  <a:srgbClr val="FFFFFF"/>
                </a:solidFill>
                <a:latin typeface="Arial" pitchFamily="34" charset="0"/>
              </a:rPr>
              <a:t>ADUANERO</a:t>
            </a:r>
          </a:p>
        </p:txBody>
      </p:sp>
      <p:sp>
        <p:nvSpPr>
          <p:cNvPr id="101" name="CardBG1"/>
          <p:cNvSpPr/>
          <p:nvPr/>
        </p:nvSpPr>
        <p:spPr>
          <a:xfrm>
            <a:off x="457200" y="21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1" name="CardPct1"/>
          <p:cNvSpPr txBox="1"/>
          <p:nvPr/>
        </p:nvSpPr>
        <p:spPr>
          <a:xfrm>
            <a:off x="607200" y="22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70AD47"/>
                </a:solidFill>
                <a:latin typeface="Arial" pitchFamily="34" charset="0"/>
              </a:rPr>
              <a:t>97,5%</a:t>
            </a:r>
          </a:p>
        </p:txBody>
      </p:sp>
      <p:sp>
        <p:nvSpPr>
          <p:cNvPr id="141" name="CardStatus1"/>
          <p:cNvSpPr/>
          <p:nvPr/>
        </p:nvSpPr>
        <p:spPr>
          <a:xfrm>
            <a:off x="2707200" y="23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70AD47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Avance</a:t>
            </a:r>
          </a:p>
        </p:txBody>
      </p:sp>
      <p:sp>
        <p:nvSpPr>
          <p:cNvPr id="161" name="CardLabel1"/>
          <p:cNvSpPr txBox="1"/>
          <p:nvPr/>
        </p:nvSpPr>
        <p:spPr>
          <a:xfrm>
            <a:off x="607200" y="27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Gestión aduanera por control</a:t>
            </a:r>
          </a:p>
        </p:txBody>
      </p:sp>
      <p:sp>
        <p:nvSpPr>
          <p:cNvPr id="181" name="CardData1"/>
          <p:cNvSpPr txBox="1"/>
          <p:nvPr/>
        </p:nvSpPr>
        <p:spPr>
          <a:xfrm>
            <a:off x="607200" y="31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$12.494,1 M  ·  Resultado $4.060,5 M</a:t>
            </a:r>
          </a:p>
        </p:txBody>
      </p:sp>
      <p:sp>
        <p:nvSpPr>
          <p:cNvPr id="102" name="CardBG2"/>
          <p:cNvSpPr/>
          <p:nvPr/>
        </p:nvSpPr>
        <p:spPr>
          <a:xfrm>
            <a:off x="4287200" y="21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2" name="CardPct2"/>
          <p:cNvSpPr txBox="1"/>
          <p:nvPr/>
        </p:nvSpPr>
        <p:spPr>
          <a:xfrm>
            <a:off x="4437200" y="22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70AD47"/>
                </a:solidFill>
                <a:latin typeface="Arial" pitchFamily="34" charset="0"/>
              </a:rPr>
              <a:t>82,6%</a:t>
            </a:r>
          </a:p>
        </p:txBody>
      </p:sp>
      <p:sp>
        <p:nvSpPr>
          <p:cNvPr id="142" name="CardStatus2"/>
          <p:cNvSpPr/>
          <p:nvPr/>
        </p:nvSpPr>
        <p:spPr>
          <a:xfrm>
            <a:off x="6537200" y="23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70AD47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Avance</a:t>
            </a:r>
          </a:p>
        </p:txBody>
      </p:sp>
      <p:sp>
        <p:nvSpPr>
          <p:cNvPr id="162" name="CardLabel2"/>
          <p:cNvSpPr txBox="1"/>
          <p:nvPr/>
        </p:nvSpPr>
        <p:spPr>
          <a:xfrm>
            <a:off x="4437200" y="27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Gestión aduanera aceptada</a:t>
            </a:r>
          </a:p>
        </p:txBody>
      </p:sp>
      <p:sp>
        <p:nvSpPr>
          <p:cNvPr id="182" name="CardData2"/>
          <p:cNvSpPr txBox="1"/>
          <p:nvPr/>
        </p:nvSpPr>
        <p:spPr>
          <a:xfrm>
            <a:off x="4437200" y="31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$12.130,2 M  ·  Resultado $3.340,9 M</a:t>
            </a:r>
          </a:p>
        </p:txBody>
      </p:sp>
      <p:sp>
        <p:nvSpPr>
          <p:cNvPr id="103" name="CardBG3"/>
          <p:cNvSpPr/>
          <p:nvPr/>
        </p:nvSpPr>
        <p:spPr>
          <a:xfrm>
            <a:off x="8117200" y="21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3" name="CardPct3"/>
          <p:cNvSpPr txBox="1"/>
          <p:nvPr/>
        </p:nvSpPr>
        <p:spPr>
          <a:xfrm>
            <a:off x="8267200" y="22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C00000"/>
                </a:solidFill>
                <a:latin typeface="Arial" pitchFamily="34" charset="0"/>
              </a:rPr>
              <a:t>0%</a:t>
            </a:r>
          </a:p>
        </p:txBody>
      </p:sp>
      <p:sp>
        <p:nvSpPr>
          <p:cNvPr id="143" name="CardStatus3"/>
          <p:cNvSpPr/>
          <p:nvPr/>
        </p:nvSpPr>
        <p:spPr>
          <a:xfrm>
            <a:off x="10367200" y="23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C00000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Alerta</a:t>
            </a:r>
          </a:p>
        </p:txBody>
      </p:sp>
      <p:sp>
        <p:nvSpPr>
          <p:cNvPr id="163" name="CardLabel3"/>
          <p:cNvSpPr txBox="1"/>
          <p:nvPr/>
        </p:nvSpPr>
        <p:spPr>
          <a:xfrm>
            <a:off x="8267200" y="27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Recaudo por fiscalización aduanera</a:t>
            </a:r>
          </a:p>
        </p:txBody>
      </p:sp>
      <p:sp>
        <p:nvSpPr>
          <p:cNvPr id="183" name="CardData3"/>
          <p:cNvSpPr txBox="1"/>
          <p:nvPr/>
        </p:nvSpPr>
        <p:spPr>
          <a:xfrm>
            <a:off x="8267200" y="31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$56,1 M  ·  Resultado $0</a:t>
            </a:r>
          </a:p>
        </p:txBody>
      </p:sp>
      <p:sp>
        <p:nvSpPr>
          <p:cNvPr id="202" name="SecLabel2"/>
          <p:cNvSpPr/>
          <p:nvPr/>
        </p:nvSpPr>
        <p:spPr>
          <a:xfrm>
            <a:off x="457200" y="3850000"/>
            <a:ext cx="1700000" cy="330000"/>
          </a:xfrm>
          <a:prstGeom prst="roundRect">
            <a:avLst>
              <a:gd name="adj" fmla="val 20000"/>
            </a:avLst>
          </a:prstGeom>
          <a:solidFill>
            <a:srgbClr val="2E75B6"/>
          </a:solidFill>
        </p:spPr>
        <p:txBody>
          <a:bodyPr wrap="square" lIns="91440" tIns="18000" rIns="91440" bIns="18000" anchor="ctr">
            <a:normAutofit/>
          </a:bodyPr>
          <a:lstStyle/>
          <a:p>
            <a:r>
              <a:rPr lang="es-ES" sz="1300" b="1" dirty="0">
                <a:solidFill>
                  <a:srgbClr val="FFFFFF"/>
                </a:solidFill>
                <a:latin typeface="Arial" pitchFamily="34" charset="0"/>
              </a:rPr>
              <a:t>CAMBIARIO</a:t>
            </a:r>
          </a:p>
        </p:txBody>
      </p:sp>
      <p:sp>
        <p:nvSpPr>
          <p:cNvPr id="104" name="CardBG4"/>
          <p:cNvSpPr/>
          <p:nvPr/>
        </p:nvSpPr>
        <p:spPr>
          <a:xfrm>
            <a:off x="457200" y="42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4" name="CardPct4"/>
          <p:cNvSpPr txBox="1"/>
          <p:nvPr/>
        </p:nvSpPr>
        <p:spPr>
          <a:xfrm>
            <a:off x="607200" y="43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ED7D31"/>
                </a:solidFill>
                <a:latin typeface="Arial" pitchFamily="34" charset="0"/>
              </a:rPr>
              <a:t>20%</a:t>
            </a:r>
          </a:p>
        </p:txBody>
      </p:sp>
      <p:sp>
        <p:nvSpPr>
          <p:cNvPr id="144" name="CardStatus4"/>
          <p:cNvSpPr/>
          <p:nvPr/>
        </p:nvSpPr>
        <p:spPr>
          <a:xfrm>
            <a:off x="2707200" y="44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ED7D31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Seguimiento</a:t>
            </a:r>
          </a:p>
        </p:txBody>
      </p:sp>
      <p:sp>
        <p:nvSpPr>
          <p:cNvPr id="164" name="CardLabel4"/>
          <p:cNvSpPr txBox="1"/>
          <p:nvPr/>
        </p:nvSpPr>
        <p:spPr>
          <a:xfrm>
            <a:off x="607200" y="48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Gestión cambiaria por control</a:t>
            </a:r>
          </a:p>
        </p:txBody>
      </p:sp>
      <p:sp>
        <p:nvSpPr>
          <p:cNvPr id="184" name="CardData4"/>
          <p:cNvSpPr txBox="1"/>
          <p:nvPr/>
        </p:nvSpPr>
        <p:spPr>
          <a:xfrm>
            <a:off x="607200" y="52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$135,9 M  ·  Resultado $27,4 M</a:t>
            </a:r>
          </a:p>
        </p:txBody>
      </p:sp>
      <p:sp>
        <p:nvSpPr>
          <p:cNvPr id="105" name="CardBG5"/>
          <p:cNvSpPr/>
          <p:nvPr/>
        </p:nvSpPr>
        <p:spPr>
          <a:xfrm>
            <a:off x="4287200" y="42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5" name="CardPct5"/>
          <p:cNvSpPr txBox="1"/>
          <p:nvPr/>
        </p:nvSpPr>
        <p:spPr>
          <a:xfrm>
            <a:off x="4437200" y="43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ED7D31"/>
                </a:solidFill>
                <a:latin typeface="Arial" pitchFamily="34" charset="0"/>
              </a:rPr>
              <a:t>20%</a:t>
            </a:r>
          </a:p>
        </p:txBody>
      </p:sp>
      <p:sp>
        <p:nvSpPr>
          <p:cNvPr id="145" name="CardStatus5"/>
          <p:cNvSpPr/>
          <p:nvPr/>
        </p:nvSpPr>
        <p:spPr>
          <a:xfrm>
            <a:off x="6537200" y="44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ED7D31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Seguimiento</a:t>
            </a:r>
          </a:p>
        </p:txBody>
      </p:sp>
      <p:sp>
        <p:nvSpPr>
          <p:cNvPr id="165" name="CardLabel5"/>
          <p:cNvSpPr txBox="1"/>
          <p:nvPr/>
        </p:nvSpPr>
        <p:spPr>
          <a:xfrm>
            <a:off x="4437200" y="48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Gestión cambiaria aceptada</a:t>
            </a:r>
          </a:p>
        </p:txBody>
      </p:sp>
      <p:sp>
        <p:nvSpPr>
          <p:cNvPr id="185" name="CardData5"/>
          <p:cNvSpPr txBox="1"/>
          <p:nvPr/>
        </p:nvSpPr>
        <p:spPr>
          <a:xfrm>
            <a:off x="4437200" y="52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$133,9 M  ·  Resultado $27,4 M</a:t>
            </a:r>
          </a:p>
        </p:txBody>
      </p:sp>
      <p:sp>
        <p:nvSpPr>
          <p:cNvPr id="106" name="CardBG6"/>
          <p:cNvSpPr/>
          <p:nvPr/>
        </p:nvSpPr>
        <p:spPr>
          <a:xfrm>
            <a:off x="8117200" y="4250000"/>
            <a:ext cx="3550000" cy="1430000"/>
          </a:xfrm>
          <a:prstGeom prst="roundRect">
            <a:avLst>
              <a:gd name="adj" fmla="val 6000"/>
            </a:avLst>
          </a:prstGeom>
          <a:solidFill>
            <a:srgbClr val="F2F5FB"/>
          </a:solidFill>
          <a:ln w="12700">
            <a:solidFill>
              <a:srgbClr val="D9E1F2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126" name="CardPct6"/>
          <p:cNvSpPr txBox="1"/>
          <p:nvPr/>
        </p:nvSpPr>
        <p:spPr>
          <a:xfrm>
            <a:off x="8267200" y="4340000"/>
            <a:ext cx="2200000" cy="52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3200" b="1" dirty="0">
                <a:solidFill>
                  <a:srgbClr val="ED7D31"/>
                </a:solidFill>
                <a:latin typeface="Arial" pitchFamily="34" charset="0"/>
              </a:rPr>
              <a:t>10%</a:t>
            </a:r>
          </a:p>
        </p:txBody>
      </p:sp>
      <p:sp>
        <p:nvSpPr>
          <p:cNvPr id="146" name="CardStatus6"/>
          <p:cNvSpPr/>
          <p:nvPr/>
        </p:nvSpPr>
        <p:spPr>
          <a:xfrm>
            <a:off x="10367200" y="4400000"/>
            <a:ext cx="1150000" cy="330000"/>
          </a:xfrm>
          <a:prstGeom prst="roundRect">
            <a:avLst>
              <a:gd name="adj" fmla="val 25000"/>
            </a:avLst>
          </a:prstGeom>
          <a:solidFill>
            <a:srgbClr val="ED7D31"/>
          </a:solidFill>
        </p:spPr>
        <p:txBody>
          <a:bodyPr wrap="square" lIns="36000" tIns="18000" rIns="36000" bIns="18000" anchor="ctr">
            <a:normAutofit/>
          </a:bodyPr>
          <a:lstStyle/>
          <a:p>
            <a:pPr algn="ctr"/>
            <a:r>
              <a:rPr lang="es-ES" sz="1000" b="1" dirty="0">
                <a:solidFill>
                  <a:srgbClr val="FFFFFF"/>
                </a:solidFill>
                <a:latin typeface="Arial" pitchFamily="34" charset="0"/>
              </a:rPr>
              <a:t>Seguimiento</a:t>
            </a:r>
          </a:p>
        </p:txBody>
      </p:sp>
      <p:sp>
        <p:nvSpPr>
          <p:cNvPr id="166" name="CardLabel6"/>
          <p:cNvSpPr txBox="1"/>
          <p:nvPr/>
        </p:nvSpPr>
        <p:spPr>
          <a:xfrm>
            <a:off x="8267200" y="4890000"/>
            <a:ext cx="3250000" cy="38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300" b="1" dirty="0">
                <a:solidFill>
                  <a:srgbClr val="002060"/>
                </a:solidFill>
                <a:latin typeface="Arial" pitchFamily="34" charset="0"/>
              </a:rPr>
              <a:t>Recaudo por fiscalización cambiaria</a:t>
            </a:r>
          </a:p>
        </p:txBody>
      </p:sp>
      <p:sp>
        <p:nvSpPr>
          <p:cNvPr id="186" name="CardData6"/>
          <p:cNvSpPr txBox="1"/>
          <p:nvPr/>
        </p:nvSpPr>
        <p:spPr>
          <a:xfrm>
            <a:off x="8267200" y="5280000"/>
            <a:ext cx="3250000" cy="330000"/>
          </a:xfrm>
          <a:prstGeom prst="rect">
            <a:avLst/>
          </a:prstGeom>
          <a:noFill/>
        </p:spPr>
        <p:txBody>
          <a:bodyPr wrap="square" lIns="0" tIns="0" bIns="0">
            <a:normAutofit/>
          </a:bodyPr>
          <a:lstStyle/>
          <a:p>
            <a:r>
              <a:rPr lang="es-ES" sz="1100" b="0" dirty="0">
                <a:solidFill>
                  <a:srgbClr val="404040"/>
                </a:solidFill>
                <a:latin typeface="Arial" pitchFamily="34" charset="0"/>
              </a:rPr>
              <a:t>Meta $77,0 M  ·  Resultado $7,5 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fiscalización y liquidación tributaria extensiva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23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agrama de flujo: terminador 7">
            <a:extLst>
              <a:ext uri="{FF2B5EF4-FFF2-40B4-BE49-F238E27FC236}">
                <a16:creationId xmlns:a16="http://schemas.microsoft.com/office/drawing/2014/main" id="{3E46EBF8-D5A9-5885-B521-D91DEBCEBAF9}"/>
              </a:ext>
            </a:extLst>
          </p:cNvPr>
          <p:cNvSpPr/>
          <p:nvPr/>
        </p:nvSpPr>
        <p:spPr>
          <a:xfrm>
            <a:off x="3267246" y="1334399"/>
            <a:ext cx="4783813" cy="69860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CO" sz="2400" b="1" dirty="0">
                <a:solidFill>
                  <a:schemeClr val="tx2">
                    <a:lumMod val="75000"/>
                  </a:schemeClr>
                </a:solidFill>
              </a:rPr>
              <a:t>LOGROS DE LA VIGENCIA ANTERIOR</a:t>
            </a:r>
          </a:p>
          <a:p>
            <a:pPr algn="ctr"/>
            <a:endParaRPr lang="es-CO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FE8396A-0DA1-61AF-CC28-C70E0F1E3A83}"/>
              </a:ext>
            </a:extLst>
          </p:cNvPr>
          <p:cNvSpPr/>
          <p:nvPr/>
        </p:nvSpPr>
        <p:spPr>
          <a:xfrm>
            <a:off x="5530333" y="2943470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DCE2BAA9-19BE-42BC-1F37-F245005F56AF}"/>
              </a:ext>
            </a:extLst>
          </p:cNvPr>
          <p:cNvSpPr/>
          <p:nvPr/>
        </p:nvSpPr>
        <p:spPr>
          <a:xfrm>
            <a:off x="5538919" y="366457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4E426A36-309E-BFC4-B376-A6224D4B4455}"/>
              </a:ext>
            </a:extLst>
          </p:cNvPr>
          <p:cNvSpPr/>
          <p:nvPr/>
        </p:nvSpPr>
        <p:spPr>
          <a:xfrm>
            <a:off x="5530333" y="4311788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67D4CF8D-4EAD-D01A-9C98-90967423202F}"/>
              </a:ext>
            </a:extLst>
          </p:cNvPr>
          <p:cNvSpPr/>
          <p:nvPr/>
        </p:nvSpPr>
        <p:spPr>
          <a:xfrm>
            <a:off x="5538919" y="5029719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B1D6156-D8E7-4B59-2FCA-9CE4E0B5E8DB}"/>
              </a:ext>
            </a:extLst>
          </p:cNvPr>
          <p:cNvSpPr/>
          <p:nvPr/>
        </p:nvSpPr>
        <p:spPr>
          <a:xfrm>
            <a:off x="6767339" y="2347742"/>
            <a:ext cx="3077093" cy="36188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$1.759.907.000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F505F73-FDC6-3B02-835C-E6BF185A142F}"/>
              </a:ext>
            </a:extLst>
          </p:cNvPr>
          <p:cNvSpPr/>
          <p:nvPr/>
        </p:nvSpPr>
        <p:spPr>
          <a:xfrm>
            <a:off x="6763815" y="2915940"/>
            <a:ext cx="3080617" cy="45274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$1.164.757.000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5040E079-BFAB-09E1-CE36-FC0F555BBF8F}"/>
              </a:ext>
            </a:extLst>
          </p:cNvPr>
          <p:cNvSpPr/>
          <p:nvPr/>
        </p:nvSpPr>
        <p:spPr>
          <a:xfrm>
            <a:off x="6749960" y="3591440"/>
            <a:ext cx="3080617" cy="4148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8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444EED1-3FA9-8820-8B82-FE8FB7385971}"/>
              </a:ext>
            </a:extLst>
          </p:cNvPr>
          <p:cNvSpPr/>
          <p:nvPr/>
        </p:nvSpPr>
        <p:spPr>
          <a:xfrm>
            <a:off x="6689121" y="4268063"/>
            <a:ext cx="3080617" cy="50960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Festival Francisco el Hombre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91F7A6A0-6A60-334A-A332-FB1B0D70E622}"/>
              </a:ext>
            </a:extLst>
          </p:cNvPr>
          <p:cNvSpPr/>
          <p:nvPr/>
        </p:nvSpPr>
        <p:spPr>
          <a:xfrm>
            <a:off x="6692646" y="4999668"/>
            <a:ext cx="3077092" cy="44271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179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CB94FD6-DD89-AB9E-0135-CE098F5747EB}"/>
              </a:ext>
            </a:extLst>
          </p:cNvPr>
          <p:cNvSpPr/>
          <p:nvPr/>
        </p:nvSpPr>
        <p:spPr>
          <a:xfrm>
            <a:off x="5516011" y="227859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81FB0366-BD43-0C9F-4154-F52981DBDBBE}"/>
              </a:ext>
            </a:extLst>
          </p:cNvPr>
          <p:cNvSpPr/>
          <p:nvPr/>
        </p:nvSpPr>
        <p:spPr>
          <a:xfrm>
            <a:off x="919669" y="2291443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PROFERIDO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DF73AF05-CBCC-4515-9AF0-4E85F48BBD68}"/>
              </a:ext>
            </a:extLst>
          </p:cNvPr>
          <p:cNvSpPr/>
          <p:nvPr/>
        </p:nvSpPr>
        <p:spPr>
          <a:xfrm>
            <a:off x="919669" y="2973860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EJECUTORIADO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CA4DE6E-89A7-652B-C4E1-B371F4B30055}"/>
              </a:ext>
            </a:extLst>
          </p:cNvPr>
          <p:cNvSpPr/>
          <p:nvPr/>
        </p:nvSpPr>
        <p:spPr>
          <a:xfrm>
            <a:off x="919669" y="3778894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CIERRE DE ESTABLECIMIENTOS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1603B993-F323-4F53-3C28-E6F12D85471E}"/>
              </a:ext>
            </a:extLst>
          </p:cNvPr>
          <p:cNvSpPr/>
          <p:nvPr/>
        </p:nvSpPr>
        <p:spPr>
          <a:xfrm>
            <a:off x="919669" y="4374318"/>
            <a:ext cx="3888432" cy="5606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JORNADAS DE PRESENCIA INSTITUCIONAL PARA DESTACAR</a:t>
            </a:r>
            <a:endParaRPr lang="es-CO" dirty="0"/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34FD304A-A855-D636-E011-73BAC7274D52}"/>
              </a:ext>
            </a:extLst>
          </p:cNvPr>
          <p:cNvSpPr/>
          <p:nvPr/>
        </p:nvSpPr>
        <p:spPr>
          <a:xfrm>
            <a:off x="919669" y="5125538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EXPEDIENTES EVACUADOS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6787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7EFD62-8E78-46B1-968E-7FD62094B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D4BDB0D-A592-8620-7C78-10A00EE4DE3C}"/>
              </a:ext>
            </a:extLst>
          </p:cNvPr>
          <p:cNvSpPr txBox="1"/>
          <p:nvPr/>
        </p:nvSpPr>
        <p:spPr>
          <a:xfrm>
            <a:off x="2212258" y="3130664"/>
            <a:ext cx="95225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/>
              <a:t>1. Presentación inicial</a:t>
            </a:r>
            <a:br>
              <a:rPr lang="es-MX" sz="1600" dirty="0"/>
            </a:br>
            <a:r>
              <a:rPr lang="es-MX" sz="1600" dirty="0"/>
              <a:t>Bienvenida a los asistentes y contextualización general del Comité TAC 2026.</a:t>
            </a:r>
          </a:p>
          <a:p>
            <a:r>
              <a:rPr lang="es-MX" sz="1600" b="1" dirty="0"/>
              <a:t>2. Himno Nacional de la República de Colombia</a:t>
            </a:r>
            <a:endParaRPr lang="es-MX" sz="1600" dirty="0"/>
          </a:p>
          <a:p>
            <a:r>
              <a:rPr lang="es-MX" sz="1600" b="1" dirty="0"/>
              <a:t>3. Himno del Departamento de La Guajira</a:t>
            </a:r>
            <a:endParaRPr lang="es-MX" sz="1600" dirty="0"/>
          </a:p>
          <a:p>
            <a:r>
              <a:rPr lang="es-MX" sz="1600" b="1" dirty="0"/>
              <a:t>4. Apertura e instalación del Comité TAC 2026</a:t>
            </a:r>
            <a:br>
              <a:rPr lang="es-MX" sz="1600" dirty="0"/>
            </a:br>
            <a:r>
              <a:rPr lang="es-MX" sz="1600" dirty="0"/>
              <a:t>A cargo de la Directora Seccional de Impuestos y Aduanas de Riohacha.</a:t>
            </a:r>
          </a:p>
          <a:p>
            <a:r>
              <a:rPr lang="es-MX" sz="1600" b="1" dirty="0"/>
              <a:t>5. Presentación de la Dirección Seccional de Impuestos y Aduanas de Riohacha</a:t>
            </a:r>
            <a:br>
              <a:rPr lang="es-MX" sz="1600" dirty="0"/>
            </a:br>
            <a:r>
              <a:rPr lang="es-MX" sz="1600" dirty="0"/>
              <a:t>Exposición de los principales resultados, avances y retos de la gestión institucional.</a:t>
            </a:r>
          </a:p>
          <a:p>
            <a:r>
              <a:rPr lang="es-MX" sz="1600" b="1" dirty="0"/>
              <a:t>6. Presentación de la Dirección Seccional de Impuestos y Aduanas de Maicao</a:t>
            </a:r>
            <a:br>
              <a:rPr lang="es-MX" sz="1600" dirty="0"/>
            </a:br>
            <a:r>
              <a:rPr lang="es-MX" sz="1600" dirty="0"/>
              <a:t>Exposición de los principales resultados, avances y retos de la gestión institucional.</a:t>
            </a:r>
          </a:p>
          <a:p>
            <a:r>
              <a:rPr lang="es-MX" sz="1600" b="1" dirty="0"/>
              <a:t>7. Espacio para preguntas e inquietudes de los asistentes</a:t>
            </a:r>
            <a:endParaRPr lang="es-MX" sz="1600" dirty="0"/>
          </a:p>
          <a:p>
            <a:r>
              <a:rPr lang="es-MX" sz="1600" b="1" dirty="0"/>
              <a:t>8. Palabras del Defensor del Contribuyente y del Usuario Aduanero</a:t>
            </a:r>
            <a:endParaRPr lang="es-MX" sz="1600" dirty="0"/>
          </a:p>
          <a:p>
            <a:r>
              <a:rPr lang="es-MX" sz="1600" b="1" dirty="0"/>
              <a:t>9. Clausura del Comité TAC 2026</a:t>
            </a:r>
            <a:br>
              <a:rPr lang="es-MX" sz="1600" dirty="0"/>
            </a:br>
            <a:r>
              <a:rPr lang="es-MX" sz="1600" dirty="0"/>
              <a:t>A cargo del Director Seccional de Impuestos y Aduanas de Maicao.</a:t>
            </a:r>
          </a:p>
        </p:txBody>
      </p:sp>
    </p:spTree>
    <p:extLst>
      <p:ext uri="{BB962C8B-B14F-4D97-AF65-F5344CB8AC3E}">
        <p14:creationId xmlns:p14="http://schemas.microsoft.com/office/powerpoint/2010/main" val="3072634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agrama de flujo: terminador 7">
            <a:extLst>
              <a:ext uri="{FF2B5EF4-FFF2-40B4-BE49-F238E27FC236}">
                <a16:creationId xmlns:a16="http://schemas.microsoft.com/office/drawing/2014/main" id="{3E46EBF8-D5A9-5885-B521-D91DEBCEBAF9}"/>
              </a:ext>
            </a:extLst>
          </p:cNvPr>
          <p:cNvSpPr/>
          <p:nvPr/>
        </p:nvSpPr>
        <p:spPr>
          <a:xfrm>
            <a:off x="3267246" y="1334399"/>
            <a:ext cx="4783813" cy="69860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CO" sz="2400" b="1" dirty="0">
                <a:solidFill>
                  <a:schemeClr val="tx2">
                    <a:lumMod val="75000"/>
                  </a:schemeClr>
                </a:solidFill>
              </a:rPr>
              <a:t>LOGROS VIGENCIA ACTUAL</a:t>
            </a:r>
          </a:p>
          <a:p>
            <a:pPr algn="ctr"/>
            <a:endParaRPr lang="es-CO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FE8396A-0DA1-61AF-CC28-C70E0F1E3A83}"/>
              </a:ext>
            </a:extLst>
          </p:cNvPr>
          <p:cNvSpPr/>
          <p:nvPr/>
        </p:nvSpPr>
        <p:spPr>
          <a:xfrm>
            <a:off x="5530333" y="2943470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DCE2BAA9-19BE-42BC-1F37-F245005F56AF}"/>
              </a:ext>
            </a:extLst>
          </p:cNvPr>
          <p:cNvSpPr/>
          <p:nvPr/>
        </p:nvSpPr>
        <p:spPr>
          <a:xfrm>
            <a:off x="5538919" y="366457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B1D6156-D8E7-4B59-2FCA-9CE4E0B5E8DB}"/>
              </a:ext>
            </a:extLst>
          </p:cNvPr>
          <p:cNvSpPr/>
          <p:nvPr/>
        </p:nvSpPr>
        <p:spPr>
          <a:xfrm>
            <a:off x="6767339" y="2347742"/>
            <a:ext cx="3077093" cy="36188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</a:t>
            </a:r>
            <a:r>
              <a:rPr lang="es-CO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 $642.214.000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F505F73-FDC6-3B02-835C-E6BF185A142F}"/>
              </a:ext>
            </a:extLst>
          </p:cNvPr>
          <p:cNvSpPr/>
          <p:nvPr/>
        </p:nvSpPr>
        <p:spPr>
          <a:xfrm>
            <a:off x="6650873" y="2915940"/>
            <a:ext cx="3193559" cy="45274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 Black" panose="020B0A04020102020204" pitchFamily="34" charset="0"/>
              </a:rPr>
              <a:t>$572.603.000</a:t>
            </a:r>
            <a:endParaRPr lang="es-CO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5040E079-BFAB-09E1-CE36-FC0F555BBF8F}"/>
              </a:ext>
            </a:extLst>
          </p:cNvPr>
          <p:cNvSpPr/>
          <p:nvPr/>
        </p:nvSpPr>
        <p:spPr>
          <a:xfrm>
            <a:off x="6650873" y="3591440"/>
            <a:ext cx="3193559" cy="4148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s-CO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$323.056.000 </a:t>
            </a:r>
            <a:endParaRPr lang="es-CO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CB94FD6-DD89-AB9E-0135-CE098F5747EB}"/>
              </a:ext>
            </a:extLst>
          </p:cNvPr>
          <p:cNvSpPr/>
          <p:nvPr/>
        </p:nvSpPr>
        <p:spPr>
          <a:xfrm>
            <a:off x="5516011" y="227859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81FB0366-BD43-0C9F-4154-F52981DBDBBE}"/>
              </a:ext>
            </a:extLst>
          </p:cNvPr>
          <p:cNvSpPr/>
          <p:nvPr/>
        </p:nvSpPr>
        <p:spPr>
          <a:xfrm>
            <a:off x="919669" y="2291443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PROFERIDO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DF73AF05-CBCC-4515-9AF0-4E85F48BBD68}"/>
              </a:ext>
            </a:extLst>
          </p:cNvPr>
          <p:cNvSpPr/>
          <p:nvPr/>
        </p:nvSpPr>
        <p:spPr>
          <a:xfrm>
            <a:off x="919669" y="2973860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EJECUTORIADO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CA4DE6E-89A7-652B-C4E1-B371F4B30055}"/>
              </a:ext>
            </a:extLst>
          </p:cNvPr>
          <p:cNvSpPr/>
          <p:nvPr/>
        </p:nvSpPr>
        <p:spPr>
          <a:xfrm>
            <a:off x="919669" y="3778894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26 AUTOS DE ARCHIVO 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FDB69A3C-6E04-401E-487D-D1D697FBA661}"/>
              </a:ext>
            </a:extLst>
          </p:cNvPr>
          <p:cNvSpPr/>
          <p:nvPr/>
        </p:nvSpPr>
        <p:spPr>
          <a:xfrm>
            <a:off x="919669" y="4382755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CIERRE ESTABLECIMIENTOS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DEB39FFA-CA7C-8FC6-9CEC-F3BF47AFBC56}"/>
              </a:ext>
            </a:extLst>
          </p:cNvPr>
          <p:cNvSpPr/>
          <p:nvPr/>
        </p:nvSpPr>
        <p:spPr>
          <a:xfrm>
            <a:off x="5538919" y="4343112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739C734-EF09-9743-C51F-30AE7CD09025}"/>
              </a:ext>
            </a:extLst>
          </p:cNvPr>
          <p:cNvSpPr/>
          <p:nvPr/>
        </p:nvSpPr>
        <p:spPr>
          <a:xfrm>
            <a:off x="6633700" y="4285950"/>
            <a:ext cx="3210731" cy="53291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latin typeface="Arial Black" panose="020B0A04020102020204" pitchFamily="34" charset="0"/>
              </a:rPr>
              <a:t>1 ejecutado y 5 Pliegos de cargos proferidos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928D4035-EA06-0A6E-8845-43DBCE0CAC8F}"/>
              </a:ext>
            </a:extLst>
          </p:cNvPr>
          <p:cNvSpPr/>
          <p:nvPr/>
        </p:nvSpPr>
        <p:spPr>
          <a:xfrm>
            <a:off x="919669" y="5152247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EXPEDIENTES EVACUADOS</a:t>
            </a:r>
            <a:endParaRPr lang="es-CO" dirty="0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E683EE30-E2FD-3B4C-0E5A-6A8D9A2AC4BA}"/>
              </a:ext>
            </a:extLst>
          </p:cNvPr>
          <p:cNvSpPr/>
          <p:nvPr/>
        </p:nvSpPr>
        <p:spPr>
          <a:xfrm>
            <a:off x="5491061" y="5145620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1256D6D5-CAC7-0F22-CCE2-4009F85656EA}"/>
              </a:ext>
            </a:extLst>
          </p:cNvPr>
          <p:cNvSpPr/>
          <p:nvPr/>
        </p:nvSpPr>
        <p:spPr>
          <a:xfrm>
            <a:off x="6767339" y="5026401"/>
            <a:ext cx="3077092" cy="44271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59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24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80D4696-0F01-7EE0-50C5-2653F81D13F2}"/>
              </a:ext>
            </a:extLst>
          </p:cNvPr>
          <p:cNvSpPr txBox="1"/>
          <p:nvPr/>
        </p:nvSpPr>
        <p:spPr>
          <a:xfrm>
            <a:off x="469491" y="1531928"/>
            <a:ext cx="965661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Actividades relevantes que se vienen desarrollando durante la presente vigencia.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Vigilancia a los establecimientos de comercio responsables del Impuesto al consumo (Restaurantes y similares)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Temas pendientes o asuntos que requieran acciones de mejora.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Lograr una cobertura de presencia institucional en todo el Departamento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Avances frente a planes de mejoramiento, compromisos o recomendaciones.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se tiene plan de mejoramiento vigente</a:t>
            </a:r>
            <a:endParaRPr lang="es-CO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Gestión relacionada con peticiones, quejas, reclamos o denuncias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tiempo de respuesta máxima para la atención dependiendo del tipo de petición es de 10,15, o 30 días, el sistema se encuentra al 100% gestionadas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48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fiscalización y liquidación tributaria Intensiva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11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agrama de flujo: terminador 7">
            <a:extLst>
              <a:ext uri="{FF2B5EF4-FFF2-40B4-BE49-F238E27FC236}">
                <a16:creationId xmlns:a16="http://schemas.microsoft.com/office/drawing/2014/main" id="{3E46EBF8-D5A9-5885-B521-D91DEBCEBAF9}"/>
              </a:ext>
            </a:extLst>
          </p:cNvPr>
          <p:cNvSpPr/>
          <p:nvPr/>
        </p:nvSpPr>
        <p:spPr>
          <a:xfrm>
            <a:off x="3267246" y="1334399"/>
            <a:ext cx="4783813" cy="69860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CO" sz="2400" b="1" dirty="0">
                <a:solidFill>
                  <a:schemeClr val="tx2">
                    <a:lumMod val="75000"/>
                  </a:schemeClr>
                </a:solidFill>
              </a:rPr>
              <a:t>LOGROS DE LA VIGENCIA ANTERIOR</a:t>
            </a:r>
          </a:p>
          <a:p>
            <a:pPr algn="ctr"/>
            <a:endParaRPr lang="es-CO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FE8396A-0DA1-61AF-CC28-C70E0F1E3A83}"/>
              </a:ext>
            </a:extLst>
          </p:cNvPr>
          <p:cNvSpPr/>
          <p:nvPr/>
        </p:nvSpPr>
        <p:spPr>
          <a:xfrm>
            <a:off x="5468584" y="3703865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4E426A36-309E-BFC4-B376-A6224D4B4455}"/>
              </a:ext>
            </a:extLst>
          </p:cNvPr>
          <p:cNvSpPr/>
          <p:nvPr/>
        </p:nvSpPr>
        <p:spPr>
          <a:xfrm>
            <a:off x="5502880" y="4676658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67D4CF8D-4EAD-D01A-9C98-90967423202F}"/>
              </a:ext>
            </a:extLst>
          </p:cNvPr>
          <p:cNvSpPr/>
          <p:nvPr/>
        </p:nvSpPr>
        <p:spPr>
          <a:xfrm>
            <a:off x="5536830" y="5500470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B1D6156-D8E7-4B59-2FCA-9CE4E0B5E8DB}"/>
              </a:ext>
            </a:extLst>
          </p:cNvPr>
          <p:cNvSpPr/>
          <p:nvPr/>
        </p:nvSpPr>
        <p:spPr>
          <a:xfrm>
            <a:off x="6758450" y="1982655"/>
            <a:ext cx="3077093" cy="114120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$26.294.542.000 en 36 actos de liquidación Oficial de Revisión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F505F73-FDC6-3B02-835C-E6BF185A142F}"/>
              </a:ext>
            </a:extLst>
          </p:cNvPr>
          <p:cNvSpPr/>
          <p:nvPr/>
        </p:nvSpPr>
        <p:spPr>
          <a:xfrm>
            <a:off x="6767339" y="3136158"/>
            <a:ext cx="3080617" cy="13872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$28.557.806.000 en 24 actos de liquidación Oficial de Revisión</a:t>
            </a:r>
          </a:p>
          <a:p>
            <a:pPr algn="ctr"/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444EED1-3FA9-8820-8B82-FE8FB7385971}"/>
              </a:ext>
            </a:extLst>
          </p:cNvPr>
          <p:cNvSpPr/>
          <p:nvPr/>
        </p:nvSpPr>
        <p:spPr>
          <a:xfrm>
            <a:off x="6763815" y="4732551"/>
            <a:ext cx="3080617" cy="50960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Festival Francisco el Hombre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91F7A6A0-6A60-334A-A332-FB1B0D70E622}"/>
              </a:ext>
            </a:extLst>
          </p:cNvPr>
          <p:cNvSpPr/>
          <p:nvPr/>
        </p:nvSpPr>
        <p:spPr>
          <a:xfrm>
            <a:off x="6758451" y="5537890"/>
            <a:ext cx="3077092" cy="44271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106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CB94FD6-DD89-AB9E-0135-CE098F5747EB}"/>
              </a:ext>
            </a:extLst>
          </p:cNvPr>
          <p:cNvSpPr/>
          <p:nvPr/>
        </p:nvSpPr>
        <p:spPr>
          <a:xfrm>
            <a:off x="5516011" y="227859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81FB0366-BD43-0C9F-4154-F52981DBDBBE}"/>
              </a:ext>
            </a:extLst>
          </p:cNvPr>
          <p:cNvSpPr/>
          <p:nvPr/>
        </p:nvSpPr>
        <p:spPr>
          <a:xfrm>
            <a:off x="919669" y="2291443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PROFERIDO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DF73AF05-CBCC-4515-9AF0-4E85F48BBD68}"/>
              </a:ext>
            </a:extLst>
          </p:cNvPr>
          <p:cNvSpPr/>
          <p:nvPr/>
        </p:nvSpPr>
        <p:spPr>
          <a:xfrm>
            <a:off x="919669" y="3678151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EJECUTORIADO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1603B993-F323-4F53-3C28-E6F12D85471E}"/>
              </a:ext>
            </a:extLst>
          </p:cNvPr>
          <p:cNvSpPr/>
          <p:nvPr/>
        </p:nvSpPr>
        <p:spPr>
          <a:xfrm>
            <a:off x="919669" y="4626608"/>
            <a:ext cx="3888432" cy="5606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JORNADAS DE PRESENCIA INSTITUCIONAL PARA DESTACAR</a:t>
            </a:r>
            <a:endParaRPr lang="es-CO" dirty="0"/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34FD304A-A855-D636-E011-73BAC7274D52}"/>
              </a:ext>
            </a:extLst>
          </p:cNvPr>
          <p:cNvSpPr/>
          <p:nvPr/>
        </p:nvSpPr>
        <p:spPr>
          <a:xfrm>
            <a:off x="919669" y="5542215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EXPEDIENTES EVACUADOS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25569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agrama de flujo: terminador 7">
            <a:extLst>
              <a:ext uri="{FF2B5EF4-FFF2-40B4-BE49-F238E27FC236}">
                <a16:creationId xmlns:a16="http://schemas.microsoft.com/office/drawing/2014/main" id="{3E46EBF8-D5A9-5885-B521-D91DEBCEBAF9}"/>
              </a:ext>
            </a:extLst>
          </p:cNvPr>
          <p:cNvSpPr/>
          <p:nvPr/>
        </p:nvSpPr>
        <p:spPr>
          <a:xfrm>
            <a:off x="3267246" y="1334399"/>
            <a:ext cx="4783813" cy="698606"/>
          </a:xfrm>
          <a:prstGeom prst="flowChartTerminator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CO" sz="2400" b="1" dirty="0">
                <a:solidFill>
                  <a:schemeClr val="tx2">
                    <a:lumMod val="75000"/>
                  </a:schemeClr>
                </a:solidFill>
              </a:rPr>
              <a:t>LOGROS VIGENCIA ACTUAL</a:t>
            </a:r>
          </a:p>
          <a:p>
            <a:pPr algn="ctr"/>
            <a:endParaRPr lang="es-CO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FE8396A-0DA1-61AF-CC28-C70E0F1E3A83}"/>
              </a:ext>
            </a:extLst>
          </p:cNvPr>
          <p:cNvSpPr/>
          <p:nvPr/>
        </p:nvSpPr>
        <p:spPr>
          <a:xfrm>
            <a:off x="5538919" y="3479953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DCE2BAA9-19BE-42BC-1F37-F245005F56AF}"/>
              </a:ext>
            </a:extLst>
          </p:cNvPr>
          <p:cNvSpPr/>
          <p:nvPr/>
        </p:nvSpPr>
        <p:spPr>
          <a:xfrm>
            <a:off x="5538919" y="4396562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B1D6156-D8E7-4B59-2FCA-9CE4E0B5E8DB}"/>
              </a:ext>
            </a:extLst>
          </p:cNvPr>
          <p:cNvSpPr/>
          <p:nvPr/>
        </p:nvSpPr>
        <p:spPr>
          <a:xfrm>
            <a:off x="6700518" y="2092694"/>
            <a:ext cx="3077093" cy="117770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 </a:t>
            </a:r>
            <a:r>
              <a:rPr lang="es-CO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 $8.824.095.000 en 15 actos de liquidación Oficial de Revisión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F505F73-FDC6-3B02-835C-E6BF185A142F}"/>
              </a:ext>
            </a:extLst>
          </p:cNvPr>
          <p:cNvSpPr/>
          <p:nvPr/>
        </p:nvSpPr>
        <p:spPr>
          <a:xfrm>
            <a:off x="6642284" y="3371912"/>
            <a:ext cx="3193559" cy="88226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  <a:latin typeface="Arial Black" panose="020B0A04020102020204" pitchFamily="34" charset="0"/>
              </a:rPr>
              <a:t>$7.437.571.000 en 15 actos de liquidación oficial de Revisión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5040E079-BFAB-09E1-CE36-FC0F555BBF8F}"/>
              </a:ext>
            </a:extLst>
          </p:cNvPr>
          <p:cNvSpPr/>
          <p:nvPr/>
        </p:nvSpPr>
        <p:spPr>
          <a:xfrm>
            <a:off x="6584052" y="4477548"/>
            <a:ext cx="3193559" cy="4148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s-CO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61</a:t>
            </a:r>
            <a:endParaRPr lang="es-CO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2CB94FD6-DD89-AB9E-0135-CE098F5747EB}"/>
              </a:ext>
            </a:extLst>
          </p:cNvPr>
          <p:cNvSpPr/>
          <p:nvPr/>
        </p:nvSpPr>
        <p:spPr>
          <a:xfrm>
            <a:off x="5516011" y="2278596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81FB0366-BD43-0C9F-4154-F52981DBDBBE}"/>
              </a:ext>
            </a:extLst>
          </p:cNvPr>
          <p:cNvSpPr/>
          <p:nvPr/>
        </p:nvSpPr>
        <p:spPr>
          <a:xfrm>
            <a:off x="919669" y="2291443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PROFERIDO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DF73AF05-CBCC-4515-9AF0-4E85F48BBD68}"/>
              </a:ext>
            </a:extLst>
          </p:cNvPr>
          <p:cNvSpPr/>
          <p:nvPr/>
        </p:nvSpPr>
        <p:spPr>
          <a:xfrm>
            <a:off x="919669" y="3471377"/>
            <a:ext cx="3888432" cy="48986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GESTION POR ACTO EJECUTORIADO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7CA4DE6E-89A7-652B-C4E1-B371F4B30055}"/>
              </a:ext>
            </a:extLst>
          </p:cNvPr>
          <p:cNvSpPr/>
          <p:nvPr/>
        </p:nvSpPr>
        <p:spPr>
          <a:xfrm>
            <a:off x="919669" y="4532027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AUTOS DE ARCHIVO 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928D4035-EA06-0A6E-8845-43DBCE0CAC8F}"/>
              </a:ext>
            </a:extLst>
          </p:cNvPr>
          <p:cNvSpPr/>
          <p:nvPr/>
        </p:nvSpPr>
        <p:spPr>
          <a:xfrm>
            <a:off x="919669" y="5422313"/>
            <a:ext cx="3888432" cy="364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EXPEDIENTES EVACUADOS</a:t>
            </a:r>
            <a:endParaRPr lang="es-CO" dirty="0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E683EE30-E2FD-3B4C-0E5A-6A8D9A2AC4BA}"/>
              </a:ext>
            </a:extLst>
          </p:cNvPr>
          <p:cNvSpPr/>
          <p:nvPr/>
        </p:nvSpPr>
        <p:spPr>
          <a:xfrm>
            <a:off x="5468584" y="5348205"/>
            <a:ext cx="381136" cy="4527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1256D6D5-CAC7-0F22-CCE2-4009F85656EA}"/>
              </a:ext>
            </a:extLst>
          </p:cNvPr>
          <p:cNvSpPr/>
          <p:nvPr/>
        </p:nvSpPr>
        <p:spPr>
          <a:xfrm>
            <a:off x="6650874" y="5407587"/>
            <a:ext cx="3193558" cy="4813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53</a:t>
            </a:r>
            <a:endParaRPr lang="es-CO" b="1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22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80D4696-0F01-7EE0-50C5-2653F81D13F2}"/>
              </a:ext>
            </a:extLst>
          </p:cNvPr>
          <p:cNvSpPr txBox="1"/>
          <p:nvPr/>
        </p:nvSpPr>
        <p:spPr>
          <a:xfrm>
            <a:off x="469491" y="1531928"/>
            <a:ext cx="965661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Actividades relevantes que se vienen desarrollando durante la presente vigencia.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Vigilancia a los establecimientos de comercio responsables del Impuesto al consumo (Restaurantes y similares)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Temas pendientes o asuntos que requieran acciones de mejora.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Lograr una cobertura de presencia institucional en todo el Departamento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Avances frente a planes de mejoramiento, compromisos o recomendaciones.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se tiene plan de mejoramiento vigente</a:t>
            </a:r>
            <a:endParaRPr lang="es-CO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1600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Gestión relacionada con peticiones, quejas, reclamos o denuncias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tiempo de respuesta máxima para la atención dependiendo del tipo de petición es de 10,15, o 30 días, el sistema se encuentra al 100% gestionadas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s-CO" sz="1600" dirty="0">
              <a:solidFill>
                <a:srgbClr val="000000"/>
              </a:solidFill>
              <a:effectLst/>
              <a:latin typeface="Arial Black" panose="020B0A040201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488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Operación aduanera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77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070008C3-8DF7-E9D9-2518-4D81302023CD}"/>
              </a:ext>
            </a:extLst>
          </p:cNvPr>
          <p:cNvSpPr txBox="1"/>
          <p:nvPr/>
        </p:nvSpPr>
        <p:spPr>
          <a:xfrm>
            <a:off x="2959530" y="1272761"/>
            <a:ext cx="5165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latin typeface="Arial" panose="020B0604020202020204" pitchFamily="34" charset="0"/>
                <a:cs typeface="Arial" panose="020B0604020202020204" pitchFamily="34" charset="0"/>
              </a:rPr>
              <a:t>División de la Operación Aduanera Seccional Riohacha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C03250-2795-28B7-6B3E-3CAF07903558}"/>
              </a:ext>
            </a:extLst>
          </p:cNvPr>
          <p:cNvSpPr txBox="1">
            <a:spLocks/>
          </p:cNvSpPr>
          <p:nvPr/>
        </p:nvSpPr>
        <p:spPr>
          <a:xfrm>
            <a:off x="593141" y="2468390"/>
            <a:ext cx="7524164" cy="397509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68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Un (1) Depósito Privado: Carbones del Cerrejón.</a:t>
            </a:r>
          </a:p>
          <a:p>
            <a:pPr marL="257168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Un (1) Puerto Privado: Puerto Bolivar - Carbones del Cerrejón.</a:t>
            </a:r>
          </a:p>
          <a:p>
            <a:pPr marL="257168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Un (1) Puerto Público: Puerto Brisa S.A.</a:t>
            </a:r>
            <a:r>
              <a:rPr lang="es-CO" sz="1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57168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Dos (2) Zonas Francas:</a:t>
            </a:r>
          </a:p>
          <a:p>
            <a:pPr algn="l"/>
            <a:endParaRPr lang="es-CO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68" lvl="1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Zona Franca Brisa S.A.: </a:t>
            </a:r>
          </a:p>
          <a:p>
            <a:pPr marL="1171568" lvl="2" indent="-257168" algn="l">
              <a:buFont typeface="Arial" panose="020B0604020202020204" pitchFamily="34" charset="0"/>
              <a:buChar char="•"/>
            </a:pPr>
            <a:r>
              <a:rPr lang="es-CO" sz="1900" dirty="0"/>
              <a:t>Cuatro (4) Usuarios Industriales de Bienes y Servicios</a:t>
            </a:r>
          </a:p>
          <a:p>
            <a:pPr marL="1171568" lvl="2" indent="-257168" algn="l">
              <a:buFont typeface="Arial" panose="020B0604020202020204" pitchFamily="34" charset="0"/>
              <a:buChar char="•"/>
            </a:pPr>
            <a:r>
              <a:rPr lang="es-CO" sz="1900" dirty="0"/>
              <a:t>Dos (2) Usuarios Industriales de Servicios</a:t>
            </a:r>
          </a:p>
          <a:p>
            <a:pPr marL="1171568" lvl="2" indent="-257168" algn="l">
              <a:buFont typeface="Arial" panose="020B0604020202020204" pitchFamily="34" charset="0"/>
              <a:buChar char="•"/>
            </a:pPr>
            <a:r>
              <a:rPr lang="es-CO" sz="1900" dirty="0"/>
              <a:t>Un (1) Usuario Comercial</a:t>
            </a:r>
          </a:p>
          <a:p>
            <a:pPr lvl="2" algn="l"/>
            <a:endParaRPr lang="es-CO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68" lvl="1" indent="-257168" algn="l">
              <a:buFont typeface="Arial" panose="020B0604020202020204" pitchFamily="34" charset="0"/>
              <a:buChar char="•"/>
            </a:pP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Zona Franca Permanente Especial Puerto Brisa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034608-3593-901B-B746-C62D6A08B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05" y="4472509"/>
            <a:ext cx="3195594" cy="16822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F2C2CE-69A3-D80F-9AC0-8BC346CD09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506" y="2247900"/>
            <a:ext cx="3187393" cy="175427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128094B-C6BC-018D-8E31-9457A179ACC1}"/>
              </a:ext>
            </a:extLst>
          </p:cNvPr>
          <p:cNvSpPr txBox="1"/>
          <p:nvPr/>
        </p:nvSpPr>
        <p:spPr>
          <a:xfrm>
            <a:off x="1550886" y="1721906"/>
            <a:ext cx="57796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900" b="1" dirty="0">
                <a:latin typeface="Arial" panose="020B0604020202020204" pitchFamily="34" charset="0"/>
                <a:cs typeface="Arial" panose="020B0604020202020204" pitchFamily="34" charset="0"/>
              </a:rPr>
              <a:t>LUGARES HABILITADOS PARA REALIZAR OPERACIONES DE COMERCIO EXTERIOR</a:t>
            </a:r>
          </a:p>
        </p:txBody>
      </p:sp>
    </p:spTree>
    <p:extLst>
      <p:ext uri="{BB962C8B-B14F-4D97-AF65-F5344CB8AC3E}">
        <p14:creationId xmlns:p14="http://schemas.microsoft.com/office/powerpoint/2010/main" val="1103116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076504F1-3AF3-D27A-26FF-0EEA11A7FCA7}"/>
              </a:ext>
            </a:extLst>
          </p:cNvPr>
          <p:cNvSpPr txBox="1"/>
          <p:nvPr/>
        </p:nvSpPr>
        <p:spPr>
          <a:xfrm>
            <a:off x="2871119" y="1302051"/>
            <a:ext cx="5165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latin typeface="Arial" panose="020B0604020202020204" pitchFamily="34" charset="0"/>
                <a:cs typeface="Arial" panose="020B0604020202020204" pitchFamily="34" charset="0"/>
              </a:rPr>
              <a:t>División de la Operación Aduanera Seccional Riohacha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28F273-3463-B46C-869D-C3FB8C1EF208}"/>
              </a:ext>
            </a:extLst>
          </p:cNvPr>
          <p:cNvSpPr txBox="1"/>
          <p:nvPr/>
        </p:nvSpPr>
        <p:spPr>
          <a:xfrm>
            <a:off x="1189572" y="1831688"/>
            <a:ext cx="369329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900" b="1" dirty="0">
                <a:latin typeface="Arial" panose="020B0604020202020204" pitchFamily="34" charset="0"/>
                <a:cs typeface="Arial" panose="020B0604020202020204" pitchFamily="34" charset="0"/>
              </a:rPr>
              <a:t>Aspectos Relevantes 2025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C90C2D26-567E-B195-40CA-BD3E0C179CB9}"/>
              </a:ext>
            </a:extLst>
          </p:cNvPr>
          <p:cNvGraphicFramePr>
            <a:graphicFrameLocks noGrp="1"/>
          </p:cNvGraphicFramePr>
          <p:nvPr/>
        </p:nvGraphicFramePr>
        <p:xfrm>
          <a:off x="6443932" y="2765182"/>
          <a:ext cx="5381593" cy="2764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751">
                  <a:extLst>
                    <a:ext uri="{9D8B030D-6E8A-4147-A177-3AD203B41FA5}">
                      <a16:colId xmlns:a16="http://schemas.microsoft.com/office/drawing/2014/main" val="2861587153"/>
                    </a:ext>
                  </a:extLst>
                </a:gridCol>
                <a:gridCol w="776377">
                  <a:extLst>
                    <a:ext uri="{9D8B030D-6E8A-4147-A177-3AD203B41FA5}">
                      <a16:colId xmlns:a16="http://schemas.microsoft.com/office/drawing/2014/main" val="133763276"/>
                    </a:ext>
                  </a:extLst>
                </a:gridCol>
                <a:gridCol w="1024117">
                  <a:extLst>
                    <a:ext uri="{9D8B030D-6E8A-4147-A177-3AD203B41FA5}">
                      <a16:colId xmlns:a16="http://schemas.microsoft.com/office/drawing/2014/main" val="579285592"/>
                    </a:ext>
                  </a:extLst>
                </a:gridCol>
                <a:gridCol w="233275">
                  <a:extLst>
                    <a:ext uri="{9D8B030D-6E8A-4147-A177-3AD203B41FA5}">
                      <a16:colId xmlns:a16="http://schemas.microsoft.com/office/drawing/2014/main" val="4215385295"/>
                    </a:ext>
                  </a:extLst>
                </a:gridCol>
                <a:gridCol w="799802">
                  <a:extLst>
                    <a:ext uri="{9D8B030D-6E8A-4147-A177-3AD203B41FA5}">
                      <a16:colId xmlns:a16="http://schemas.microsoft.com/office/drawing/2014/main" val="3613540743"/>
                    </a:ext>
                  </a:extLst>
                </a:gridCol>
                <a:gridCol w="866452">
                  <a:extLst>
                    <a:ext uri="{9D8B030D-6E8A-4147-A177-3AD203B41FA5}">
                      <a16:colId xmlns:a16="http://schemas.microsoft.com/office/drawing/2014/main" val="385432486"/>
                    </a:ext>
                  </a:extLst>
                </a:gridCol>
                <a:gridCol w="913819">
                  <a:extLst>
                    <a:ext uri="{9D8B030D-6E8A-4147-A177-3AD203B41FA5}">
                      <a16:colId xmlns:a16="http://schemas.microsoft.com/office/drawing/2014/main" val="897574576"/>
                    </a:ext>
                  </a:extLst>
                </a:gridCol>
              </a:tblGrid>
              <a:tr h="347172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PROCEDIMIENTOS 2026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762817"/>
                  </a:ext>
                </a:extLst>
              </a:tr>
              <a:tr h="3306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IMPORTACIONES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effectLst/>
                        </a:rPr>
                        <a:t>EXPORTACIONES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487978"/>
                  </a:ext>
                </a:extLst>
              </a:tr>
              <a:tr h="59845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>
                          <a:effectLst/>
                        </a:rPr>
                        <a:t>Cifras en Millones de Dólares y Millones de Kilogramos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>
                          <a:effectLst/>
                        </a:rPr>
                        <a:t>Cifras en Millones de Dólares y Millones de Kilogramos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630016"/>
                  </a:ext>
                </a:extLst>
              </a:tr>
              <a:tr h="88942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Valor CIF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Peso Neto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Numero de Declaraciones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Valor FOB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Peso Neto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Numero de Declaraciones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610403"/>
                  </a:ext>
                </a:extLst>
              </a:tr>
              <a:tr h="5984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100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104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13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581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6.730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121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67637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D2527D56-DC2C-2EC6-AB4A-C93A4164ED11}"/>
              </a:ext>
            </a:extLst>
          </p:cNvPr>
          <p:cNvGraphicFramePr>
            <a:graphicFrameLocks noGrp="1"/>
          </p:cNvGraphicFramePr>
          <p:nvPr/>
        </p:nvGraphicFramePr>
        <p:xfrm>
          <a:off x="469491" y="2760088"/>
          <a:ext cx="5381593" cy="2764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751">
                  <a:extLst>
                    <a:ext uri="{9D8B030D-6E8A-4147-A177-3AD203B41FA5}">
                      <a16:colId xmlns:a16="http://schemas.microsoft.com/office/drawing/2014/main" val="2861587153"/>
                    </a:ext>
                  </a:extLst>
                </a:gridCol>
                <a:gridCol w="776377">
                  <a:extLst>
                    <a:ext uri="{9D8B030D-6E8A-4147-A177-3AD203B41FA5}">
                      <a16:colId xmlns:a16="http://schemas.microsoft.com/office/drawing/2014/main" val="133763276"/>
                    </a:ext>
                  </a:extLst>
                </a:gridCol>
                <a:gridCol w="1024117">
                  <a:extLst>
                    <a:ext uri="{9D8B030D-6E8A-4147-A177-3AD203B41FA5}">
                      <a16:colId xmlns:a16="http://schemas.microsoft.com/office/drawing/2014/main" val="579285592"/>
                    </a:ext>
                  </a:extLst>
                </a:gridCol>
                <a:gridCol w="233275">
                  <a:extLst>
                    <a:ext uri="{9D8B030D-6E8A-4147-A177-3AD203B41FA5}">
                      <a16:colId xmlns:a16="http://schemas.microsoft.com/office/drawing/2014/main" val="4215385295"/>
                    </a:ext>
                  </a:extLst>
                </a:gridCol>
                <a:gridCol w="799802">
                  <a:extLst>
                    <a:ext uri="{9D8B030D-6E8A-4147-A177-3AD203B41FA5}">
                      <a16:colId xmlns:a16="http://schemas.microsoft.com/office/drawing/2014/main" val="3613540743"/>
                    </a:ext>
                  </a:extLst>
                </a:gridCol>
                <a:gridCol w="866452">
                  <a:extLst>
                    <a:ext uri="{9D8B030D-6E8A-4147-A177-3AD203B41FA5}">
                      <a16:colId xmlns:a16="http://schemas.microsoft.com/office/drawing/2014/main" val="385432486"/>
                    </a:ext>
                  </a:extLst>
                </a:gridCol>
                <a:gridCol w="913819">
                  <a:extLst>
                    <a:ext uri="{9D8B030D-6E8A-4147-A177-3AD203B41FA5}">
                      <a16:colId xmlns:a16="http://schemas.microsoft.com/office/drawing/2014/main" val="897574576"/>
                    </a:ext>
                  </a:extLst>
                </a:gridCol>
              </a:tblGrid>
              <a:tr h="347172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PROCEDIMIENTOS 2025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762817"/>
                  </a:ext>
                </a:extLst>
              </a:tr>
              <a:tr h="3306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IMPORTACIONES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effectLst/>
                        </a:rPr>
                        <a:t>EXPORTACIONES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487978"/>
                  </a:ext>
                </a:extLst>
              </a:tr>
              <a:tr h="59845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>
                          <a:effectLst/>
                        </a:rPr>
                        <a:t>Cifras en Millones de Dólares y Millones de Kilogramos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>
                          <a:effectLst/>
                        </a:rPr>
                        <a:t>Cifras en Millones de Dólares y Millones de Kilogramos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630016"/>
                  </a:ext>
                </a:extLst>
              </a:tr>
              <a:tr h="889421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Valor CIF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Peso Neto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Numero de Declaraciones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Valor FOB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Peso Neto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effectLst/>
                        </a:rPr>
                        <a:t>Numero de Declaraciones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610403"/>
                  </a:ext>
                </a:extLst>
              </a:tr>
              <a:tr h="5984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158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189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3604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1.444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17.620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367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676370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70554D1-4925-C5C0-A885-8E83110A2D21}"/>
              </a:ext>
            </a:extLst>
          </p:cNvPr>
          <p:cNvSpPr txBox="1"/>
          <p:nvPr/>
        </p:nvSpPr>
        <p:spPr>
          <a:xfrm>
            <a:off x="6552327" y="1844881"/>
            <a:ext cx="369329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900" b="1" dirty="0">
                <a:latin typeface="Arial" panose="020B0604020202020204" pitchFamily="34" charset="0"/>
                <a:cs typeface="Arial" panose="020B0604020202020204" pitchFamily="34" charset="0"/>
              </a:rPr>
              <a:t>Aspectos Relevantes 2026</a:t>
            </a:r>
          </a:p>
        </p:txBody>
      </p:sp>
    </p:spTree>
    <p:extLst>
      <p:ext uri="{BB962C8B-B14F-4D97-AF65-F5344CB8AC3E}">
        <p14:creationId xmlns:p14="http://schemas.microsoft.com/office/powerpoint/2010/main" val="52891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40C24F9-3916-9BAA-3246-4B092993C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" y="1523082"/>
            <a:ext cx="11041380" cy="464058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93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A4C98E6-1792-4A10-A39A-0AE6BD927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65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Servicio al Ciudadano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5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60F52114-654D-F7BD-88BE-ECF6EA3900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328" b="6243"/>
          <a:stretch/>
        </p:blipFill>
        <p:spPr>
          <a:xfrm>
            <a:off x="1259281" y="1363136"/>
            <a:ext cx="8513233" cy="452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142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49217E1D-B67A-695A-B0B6-030D22BCFB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481"/>
          <a:stretch/>
        </p:blipFill>
        <p:spPr>
          <a:xfrm>
            <a:off x="1284681" y="1337965"/>
            <a:ext cx="8462433" cy="49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16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065E9EE5-06F9-7867-0318-7A9CED0BDA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42"/>
          <a:stretch/>
        </p:blipFill>
        <p:spPr>
          <a:xfrm>
            <a:off x="1392976" y="1166694"/>
            <a:ext cx="8245843" cy="502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34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BC3C459B-B2AC-5C21-91C7-69726EFFCF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09"/>
          <a:stretch/>
        </p:blipFill>
        <p:spPr>
          <a:xfrm>
            <a:off x="1320391" y="1128251"/>
            <a:ext cx="8369300" cy="52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976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EDB3B114-FD37-E184-46EA-5A90AD9FA3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074" b="5926"/>
          <a:stretch/>
        </p:blipFill>
        <p:spPr>
          <a:xfrm>
            <a:off x="1045907" y="1385364"/>
            <a:ext cx="8737191" cy="465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898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Jurídica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24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28320D-74B8-2AF2-07E7-186A46FC3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" y="1522730"/>
            <a:ext cx="11041380" cy="42443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611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454705E-9DFC-736E-B26B-0C9594505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" y="1568802"/>
            <a:ext cx="11018520" cy="454914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871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FC99921-FE2B-5A68-863C-549289F1C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" y="1682184"/>
            <a:ext cx="11018520" cy="459486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76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741496" y="4424199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Fecha: 16 de junio de 2026</a:t>
            </a:r>
            <a:endParaRPr lang="es-ES_tradnl" sz="16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DSIA Riohacha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87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741495" y="3780432"/>
            <a:ext cx="9450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Control Operativo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22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8713-4C6E-4682-5547-D1E665B7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B70ECAA-5782-C24B-CC0E-AB1692622B95}"/>
              </a:ext>
            </a:extLst>
          </p:cNvPr>
          <p:cNvSpPr txBox="1"/>
          <p:nvPr/>
        </p:nvSpPr>
        <p:spPr>
          <a:xfrm>
            <a:off x="1882782" y="669147"/>
            <a:ext cx="9039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2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2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8615CD0-D0C7-78F0-4127-C9E7FC68C172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ptos" panose="020B0004020202020204" pitchFamily="34" charset="0"/>
              </a:rPr>
              <a:t>www.dian.gov.co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DFE4C67E-D653-5883-BE56-AE3494857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E286BD29-6CF6-96AD-CF95-1D5B2D53D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546" y="229272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AD55B73-EDED-7D4B-0FCB-37628532FFCF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74525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Imagen 45">
            <a:extLst>
              <a:ext uri="{FF2B5EF4-FFF2-40B4-BE49-F238E27FC236}">
                <a16:creationId xmlns:a16="http://schemas.microsoft.com/office/drawing/2014/main" id="{7E130D19-7D34-4DD7-1106-945A9AA18C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422" y="2762729"/>
            <a:ext cx="339966" cy="339966"/>
          </a:xfrm>
          <a:prstGeom prst="rect">
            <a:avLst/>
          </a:prstGeom>
        </p:spPr>
      </p:pic>
      <p:sp>
        <p:nvSpPr>
          <p:cNvPr id="47" name="CuadroTexto 431">
            <a:extLst>
              <a:ext uri="{FF2B5EF4-FFF2-40B4-BE49-F238E27FC236}">
                <a16:creationId xmlns:a16="http://schemas.microsoft.com/office/drawing/2014/main" id="{BA09E61F-47A6-2990-6045-CFBFC4D49521}"/>
              </a:ext>
            </a:extLst>
          </p:cNvPr>
          <p:cNvSpPr txBox="1"/>
          <p:nvPr/>
        </p:nvSpPr>
        <p:spPr>
          <a:xfrm>
            <a:off x="2907252" y="2787305"/>
            <a:ext cx="1307435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marL="0" marR="0" lvl="0" indent="0" defTabSz="33947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i="0" u="none" strike="noStrike" kern="0" cap="none" spc="0" normalizeH="0" baseline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918</a:t>
            </a:r>
            <a:endParaRPr kumimoji="0" lang="es-CO" sz="1800" i="0" u="none" strike="noStrike" kern="0" cap="none" spc="0" normalizeH="0" baseline="0" noProof="0" dirty="0">
              <a:ln w="635">
                <a:solidFill>
                  <a:srgbClr val="E7E6E6">
                    <a:lumMod val="25000"/>
                  </a:srgb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5D6C28DD-0B96-6541-B802-E4558E150538}"/>
              </a:ext>
            </a:extLst>
          </p:cNvPr>
          <p:cNvSpPr txBox="1"/>
          <p:nvPr/>
        </p:nvSpPr>
        <p:spPr>
          <a:xfrm>
            <a:off x="3904198" y="2725960"/>
            <a:ext cx="1635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Actas de </a:t>
            </a:r>
          </a:p>
          <a:p>
            <a:r>
              <a:rPr lang="es-CO" sz="1400" b="1" dirty="0"/>
              <a:t>Aprehensión</a:t>
            </a: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A799BD84-A9FB-A44E-BCDB-218C39F3DE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539" y="3413757"/>
            <a:ext cx="435313" cy="435313"/>
          </a:xfrm>
          <a:prstGeom prst="rect">
            <a:avLst/>
          </a:prstGeom>
        </p:spPr>
      </p:pic>
      <p:sp>
        <p:nvSpPr>
          <p:cNvPr id="50" name="CuadroTexto 431">
            <a:extLst>
              <a:ext uri="{FF2B5EF4-FFF2-40B4-BE49-F238E27FC236}">
                <a16:creationId xmlns:a16="http://schemas.microsoft.com/office/drawing/2014/main" id="{7EA10D01-9DF6-8CEE-3C49-950E4EFC0C4C}"/>
              </a:ext>
            </a:extLst>
          </p:cNvPr>
          <p:cNvSpPr txBox="1"/>
          <p:nvPr/>
        </p:nvSpPr>
        <p:spPr>
          <a:xfrm>
            <a:off x="3291725" y="3470017"/>
            <a:ext cx="1261407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lvl="0" algn="l">
              <a:defRPr/>
            </a:pPr>
            <a:r>
              <a:rPr lang="es-CO" sz="1800" kern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9.832.564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3292E277-20AB-E5EF-FF65-6464ABB31AB8}"/>
              </a:ext>
            </a:extLst>
          </p:cNvPr>
          <p:cNvSpPr txBox="1"/>
          <p:nvPr/>
        </p:nvSpPr>
        <p:spPr>
          <a:xfrm>
            <a:off x="4417951" y="3430102"/>
            <a:ext cx="1121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Cantidad de</a:t>
            </a:r>
          </a:p>
          <a:p>
            <a:r>
              <a:rPr lang="es-CO" sz="1400" b="1" dirty="0"/>
              <a:t>Mercancías </a:t>
            </a:r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E25C8624-3191-66A5-EFBF-20931D98366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9974" y="4165954"/>
            <a:ext cx="322219" cy="322219"/>
          </a:xfrm>
          <a:prstGeom prst="rect">
            <a:avLst/>
          </a:prstGeom>
        </p:spPr>
      </p:pic>
      <p:sp>
        <p:nvSpPr>
          <p:cNvPr id="53" name="CuadroTexto 431">
            <a:extLst>
              <a:ext uri="{FF2B5EF4-FFF2-40B4-BE49-F238E27FC236}">
                <a16:creationId xmlns:a16="http://schemas.microsoft.com/office/drawing/2014/main" id="{11716F7C-4A63-1B93-4E4E-BCA517446FFD}"/>
              </a:ext>
            </a:extLst>
          </p:cNvPr>
          <p:cNvSpPr txBox="1"/>
          <p:nvPr/>
        </p:nvSpPr>
        <p:spPr>
          <a:xfrm>
            <a:off x="3098041" y="4168470"/>
            <a:ext cx="1806559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marL="0" marR="0" lvl="0" indent="0" algn="l" defTabSz="33947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i="0" u="none" strike="noStrike" kern="0" cap="none" spc="0" normalizeH="0" baseline="0" noProof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17.761.302.506</a:t>
            </a:r>
            <a:endParaRPr kumimoji="0" lang="es-CO" sz="1800" i="0" u="none" strike="noStrike" kern="0" cap="none" spc="0" normalizeH="0" baseline="0" noProof="0" dirty="0">
              <a:ln w="635">
                <a:solidFill>
                  <a:srgbClr val="E7E6E6">
                    <a:lumMod val="25000"/>
                  </a:srgb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49A92A2-B07C-D10D-66B0-EB20A7B3FD0D}"/>
              </a:ext>
            </a:extLst>
          </p:cNvPr>
          <p:cNvSpPr txBox="1"/>
          <p:nvPr/>
        </p:nvSpPr>
        <p:spPr>
          <a:xfrm>
            <a:off x="4924559" y="4199538"/>
            <a:ext cx="1059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Millones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E9686F7C-5A99-B493-5D66-167E2BC29C81}"/>
              </a:ext>
            </a:extLst>
          </p:cNvPr>
          <p:cNvSpPr/>
          <p:nvPr/>
        </p:nvSpPr>
        <p:spPr>
          <a:xfrm>
            <a:off x="3758473" y="3631414"/>
            <a:ext cx="1406259" cy="4889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9EB5FC43-4F7C-87C9-F3CB-C774E3B697E7}"/>
              </a:ext>
            </a:extLst>
          </p:cNvPr>
          <p:cNvCxnSpPr>
            <a:cxnSpLocks/>
          </p:cNvCxnSpPr>
          <p:nvPr/>
        </p:nvCxnSpPr>
        <p:spPr>
          <a:xfrm>
            <a:off x="1982939" y="3010596"/>
            <a:ext cx="727035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B5B1A766-BD61-F54C-ABB5-E9CB0B084388}"/>
              </a:ext>
            </a:extLst>
          </p:cNvPr>
          <p:cNvCxnSpPr>
            <a:cxnSpLocks/>
          </p:cNvCxnSpPr>
          <p:nvPr/>
        </p:nvCxnSpPr>
        <p:spPr>
          <a:xfrm flipV="1">
            <a:off x="2396800" y="3618036"/>
            <a:ext cx="380576" cy="5957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FDB631BE-3C6B-E8B6-6C6E-DCFFD32B6E10}"/>
              </a:ext>
            </a:extLst>
          </p:cNvPr>
          <p:cNvCxnSpPr>
            <a:cxnSpLocks/>
          </p:cNvCxnSpPr>
          <p:nvPr/>
        </p:nvCxnSpPr>
        <p:spPr>
          <a:xfrm flipV="1">
            <a:off x="2228905" y="4327064"/>
            <a:ext cx="399647" cy="204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3" name="Imagen 62">
            <a:extLst>
              <a:ext uri="{FF2B5EF4-FFF2-40B4-BE49-F238E27FC236}">
                <a16:creationId xmlns:a16="http://schemas.microsoft.com/office/drawing/2014/main" id="{2F194E69-C1D5-FE92-3AC3-7B0953521D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5931" y="2936355"/>
            <a:ext cx="1089001" cy="1312026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6F706F58-A0C1-5CF2-2658-D09862F42D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6753" y="2788389"/>
            <a:ext cx="339966" cy="339966"/>
          </a:xfrm>
          <a:prstGeom prst="rect">
            <a:avLst/>
          </a:prstGeom>
        </p:spPr>
      </p:pic>
      <p:sp>
        <p:nvSpPr>
          <p:cNvPr id="65" name="CuadroTexto 431">
            <a:extLst>
              <a:ext uri="{FF2B5EF4-FFF2-40B4-BE49-F238E27FC236}">
                <a16:creationId xmlns:a16="http://schemas.microsoft.com/office/drawing/2014/main" id="{891373EA-0DFA-4669-8286-D8F93731E292}"/>
              </a:ext>
            </a:extLst>
          </p:cNvPr>
          <p:cNvSpPr txBox="1"/>
          <p:nvPr/>
        </p:nvSpPr>
        <p:spPr>
          <a:xfrm>
            <a:off x="9143583" y="2812965"/>
            <a:ext cx="1307435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marL="0" marR="0" lvl="0" indent="0" defTabSz="33947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i="0" u="none" strike="noStrike" kern="0" cap="none" spc="0" normalizeH="0" baseline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639</a:t>
            </a:r>
            <a:endParaRPr kumimoji="0" lang="es-CO" sz="1800" i="0" u="none" strike="noStrike" kern="0" cap="none" spc="0" normalizeH="0" baseline="0" noProof="0" dirty="0">
              <a:ln w="635">
                <a:solidFill>
                  <a:srgbClr val="E7E6E6">
                    <a:lumMod val="25000"/>
                  </a:srgb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D690920A-C7AF-3F69-046E-BF96F8DEDAB3}"/>
              </a:ext>
            </a:extLst>
          </p:cNvPr>
          <p:cNvSpPr txBox="1"/>
          <p:nvPr/>
        </p:nvSpPr>
        <p:spPr>
          <a:xfrm>
            <a:off x="10140529" y="2854856"/>
            <a:ext cx="1635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Actas de </a:t>
            </a:r>
          </a:p>
          <a:p>
            <a:r>
              <a:rPr lang="es-CO" sz="1400" b="1" dirty="0"/>
              <a:t>Aprehensión</a:t>
            </a:r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D7909B33-936D-19D8-C9F3-B3B7F0A0FA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6870" y="3439417"/>
            <a:ext cx="435313" cy="435313"/>
          </a:xfrm>
          <a:prstGeom prst="rect">
            <a:avLst/>
          </a:prstGeom>
        </p:spPr>
      </p:pic>
      <p:sp>
        <p:nvSpPr>
          <p:cNvPr id="68" name="CuadroTexto 431">
            <a:extLst>
              <a:ext uri="{FF2B5EF4-FFF2-40B4-BE49-F238E27FC236}">
                <a16:creationId xmlns:a16="http://schemas.microsoft.com/office/drawing/2014/main" id="{DF513915-BEC3-C8AE-1B6E-0B39A11F8717}"/>
              </a:ext>
            </a:extLst>
          </p:cNvPr>
          <p:cNvSpPr txBox="1"/>
          <p:nvPr/>
        </p:nvSpPr>
        <p:spPr>
          <a:xfrm>
            <a:off x="9528056" y="3495677"/>
            <a:ext cx="1261407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lvl="0" algn="l">
              <a:defRPr/>
            </a:pPr>
            <a:r>
              <a:rPr lang="es-MX" sz="1800" kern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6.202.853</a:t>
            </a:r>
            <a:endParaRPr lang="es-CO" sz="1800" kern="0" dirty="0">
              <a:ln w="635">
                <a:solidFill>
                  <a:srgbClr val="E7E6E6">
                    <a:lumMod val="25000"/>
                  </a:srgbClr>
                </a:solidFill>
              </a:ln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66F06D8E-26E1-627B-0683-647E16142BD9}"/>
              </a:ext>
            </a:extLst>
          </p:cNvPr>
          <p:cNvSpPr txBox="1"/>
          <p:nvPr/>
        </p:nvSpPr>
        <p:spPr>
          <a:xfrm>
            <a:off x="10654282" y="3558998"/>
            <a:ext cx="1121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Cantidad de</a:t>
            </a:r>
          </a:p>
          <a:p>
            <a:r>
              <a:rPr lang="es-CO" sz="1400" b="1" dirty="0"/>
              <a:t>Mercancías </a:t>
            </a:r>
          </a:p>
        </p:txBody>
      </p:sp>
      <p:pic>
        <p:nvPicPr>
          <p:cNvPr id="70" name="Imagen 69">
            <a:extLst>
              <a:ext uri="{FF2B5EF4-FFF2-40B4-BE49-F238E27FC236}">
                <a16:creationId xmlns:a16="http://schemas.microsoft.com/office/drawing/2014/main" id="{5171E69E-3014-B491-ED64-C842A3FE044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6305" y="4191614"/>
            <a:ext cx="322219" cy="322219"/>
          </a:xfrm>
          <a:prstGeom prst="rect">
            <a:avLst/>
          </a:prstGeom>
        </p:spPr>
      </p:pic>
      <p:sp>
        <p:nvSpPr>
          <p:cNvPr id="71" name="CuadroTexto 431">
            <a:extLst>
              <a:ext uri="{FF2B5EF4-FFF2-40B4-BE49-F238E27FC236}">
                <a16:creationId xmlns:a16="http://schemas.microsoft.com/office/drawing/2014/main" id="{69CCF7DB-51EC-1743-8E60-67073D484BE3}"/>
              </a:ext>
            </a:extLst>
          </p:cNvPr>
          <p:cNvSpPr txBox="1"/>
          <p:nvPr/>
        </p:nvSpPr>
        <p:spPr>
          <a:xfrm>
            <a:off x="9236736" y="4194130"/>
            <a:ext cx="1736064" cy="339443"/>
          </a:xfrm>
          <a:prstGeom prst="rect">
            <a:avLst/>
          </a:prstGeom>
          <a:noFill/>
          <a:ln>
            <a:noFill/>
          </a:ln>
        </p:spPr>
        <p:txBody>
          <a:bodyPr wrap="square" lIns="61839" tIns="30920" rIns="61839" bIns="30920" rtlCol="0" anchor="ctr">
            <a:spAutoFit/>
          </a:bodyPr>
          <a:lstStyle>
            <a:defPPr>
              <a:defRPr lang="en-US"/>
            </a:defPPr>
            <a:lvl1pPr algn="ctr" defTabSz="339471">
              <a:defRPr sz="2800" b="1">
                <a:ln w="635"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Agency FB" panose="020B0503020202020204" pitchFamily="34" charset="0"/>
              </a:defRPr>
            </a:lvl1pPr>
            <a:lvl2pPr marL="169736" defTabSz="339471">
              <a:defRPr sz="700"/>
            </a:lvl2pPr>
            <a:lvl3pPr marL="339471" defTabSz="339471">
              <a:defRPr sz="700"/>
            </a:lvl3pPr>
            <a:lvl4pPr marL="509207" defTabSz="339471">
              <a:defRPr sz="700"/>
            </a:lvl4pPr>
            <a:lvl5pPr marL="678942" defTabSz="339471">
              <a:defRPr sz="700"/>
            </a:lvl5pPr>
            <a:lvl6pPr marL="848678" defTabSz="339471">
              <a:defRPr sz="700"/>
            </a:lvl6pPr>
            <a:lvl7pPr marL="1018413" defTabSz="339471">
              <a:defRPr sz="700"/>
            </a:lvl7pPr>
            <a:lvl8pPr marL="1188149" defTabSz="339471">
              <a:defRPr sz="700"/>
            </a:lvl8pPr>
            <a:lvl9pPr marL="1357884" defTabSz="339471">
              <a:defRPr sz="700"/>
            </a:lvl9pPr>
          </a:lstStyle>
          <a:p>
            <a:pPr marL="0" marR="0" lvl="0" indent="0" algn="l" defTabSz="33947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800" kern="0" dirty="0">
                <a:ln w="635">
                  <a:solidFill>
                    <a:srgbClr val="E7E6E6">
                      <a:lumMod val="2500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10.388.539.682</a:t>
            </a:r>
            <a:endParaRPr kumimoji="0" lang="es-CO" sz="1800" i="0" u="none" strike="noStrike" kern="0" cap="none" spc="0" normalizeH="0" baseline="0" noProof="0" dirty="0">
              <a:ln w="635">
                <a:solidFill>
                  <a:srgbClr val="E7E6E6">
                    <a:lumMod val="25000"/>
                  </a:srgb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48DC7DEA-C0C5-145C-7845-5CD53FF04AD1}"/>
              </a:ext>
            </a:extLst>
          </p:cNvPr>
          <p:cNvSpPr/>
          <p:nvPr/>
        </p:nvSpPr>
        <p:spPr>
          <a:xfrm>
            <a:off x="9994804" y="3760310"/>
            <a:ext cx="1406259" cy="4889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C38D310C-1BD4-4577-761E-2F690D6FDE9D}"/>
              </a:ext>
            </a:extLst>
          </p:cNvPr>
          <p:cNvCxnSpPr>
            <a:cxnSpLocks/>
          </p:cNvCxnSpPr>
          <p:nvPr/>
        </p:nvCxnSpPr>
        <p:spPr>
          <a:xfrm>
            <a:off x="8219270" y="3036256"/>
            <a:ext cx="727035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8270F348-62EE-8696-5A35-49728DDE1527}"/>
              </a:ext>
            </a:extLst>
          </p:cNvPr>
          <p:cNvCxnSpPr>
            <a:cxnSpLocks/>
          </p:cNvCxnSpPr>
          <p:nvPr/>
        </p:nvCxnSpPr>
        <p:spPr>
          <a:xfrm flipV="1">
            <a:off x="8633131" y="3643696"/>
            <a:ext cx="380576" cy="5957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5F79216F-D3C1-2BB0-0306-2C6C70CAF7F2}"/>
              </a:ext>
            </a:extLst>
          </p:cNvPr>
          <p:cNvCxnSpPr>
            <a:cxnSpLocks/>
          </p:cNvCxnSpPr>
          <p:nvPr/>
        </p:nvCxnSpPr>
        <p:spPr>
          <a:xfrm flipV="1">
            <a:off x="8465236" y="4352724"/>
            <a:ext cx="399647" cy="204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0" name="Flecha: circular 44">
            <a:extLst>
              <a:ext uri="{FF2B5EF4-FFF2-40B4-BE49-F238E27FC236}">
                <a16:creationId xmlns:a16="http://schemas.microsoft.com/office/drawing/2014/main" id="{EB37174D-1129-3F1B-554D-30FA7628DD0C}"/>
              </a:ext>
            </a:extLst>
          </p:cNvPr>
          <p:cNvSpPr/>
          <p:nvPr/>
        </p:nvSpPr>
        <p:spPr>
          <a:xfrm rot="16200000">
            <a:off x="5754307" y="2188257"/>
            <a:ext cx="2704166" cy="2825615"/>
          </a:xfrm>
          <a:prstGeom prst="circularArrow">
            <a:avLst>
              <a:gd name="adj1" fmla="val 11095"/>
              <a:gd name="adj2" fmla="val 9602"/>
              <a:gd name="adj3" fmla="val 13712906"/>
              <a:gd name="adj4" fmla="val 19158081"/>
              <a:gd name="adj5" fmla="val 12946"/>
            </a:avLst>
          </a:prstGeom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 dirty="0"/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E4EF7D50-0D8D-0462-E160-4F48CC102268}"/>
              </a:ext>
            </a:extLst>
          </p:cNvPr>
          <p:cNvSpPr txBox="1"/>
          <p:nvPr/>
        </p:nvSpPr>
        <p:spPr>
          <a:xfrm>
            <a:off x="3354561" y="1892880"/>
            <a:ext cx="201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bg2">
                    <a:lumMod val="50000"/>
                  </a:schemeClr>
                </a:solidFill>
              </a:rPr>
              <a:t>Operatividad 2025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83EE282B-F0F2-5CB9-3C87-0D8A91FE7B56}"/>
              </a:ext>
            </a:extLst>
          </p:cNvPr>
          <p:cNvCxnSpPr>
            <a:cxnSpLocks/>
          </p:cNvCxnSpPr>
          <p:nvPr/>
        </p:nvCxnSpPr>
        <p:spPr>
          <a:xfrm>
            <a:off x="2396800" y="2161819"/>
            <a:ext cx="79011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CuadroTexto 82">
            <a:extLst>
              <a:ext uri="{FF2B5EF4-FFF2-40B4-BE49-F238E27FC236}">
                <a16:creationId xmlns:a16="http://schemas.microsoft.com/office/drawing/2014/main" id="{E0639718-936A-F471-6CF8-FB7DEA177DF5}"/>
              </a:ext>
            </a:extLst>
          </p:cNvPr>
          <p:cNvSpPr txBox="1"/>
          <p:nvPr/>
        </p:nvSpPr>
        <p:spPr>
          <a:xfrm>
            <a:off x="7482328" y="1859052"/>
            <a:ext cx="3171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bg2">
                    <a:lumMod val="50000"/>
                  </a:schemeClr>
                </a:solidFill>
              </a:rPr>
              <a:t>Operatividad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2026 </a:t>
            </a:r>
          </a:p>
        </p:txBody>
      </p:sp>
      <p:sp>
        <p:nvSpPr>
          <p:cNvPr id="84" name="Flecha: circular 44">
            <a:extLst>
              <a:ext uri="{FF2B5EF4-FFF2-40B4-BE49-F238E27FC236}">
                <a16:creationId xmlns:a16="http://schemas.microsoft.com/office/drawing/2014/main" id="{FEC49514-840A-1122-11C4-A6615B8EFC37}"/>
              </a:ext>
            </a:extLst>
          </p:cNvPr>
          <p:cNvSpPr/>
          <p:nvPr/>
        </p:nvSpPr>
        <p:spPr>
          <a:xfrm rot="16200000">
            <a:off x="-187317" y="2535260"/>
            <a:ext cx="2704166" cy="2825615"/>
          </a:xfrm>
          <a:prstGeom prst="circularArrow">
            <a:avLst>
              <a:gd name="adj1" fmla="val 11095"/>
              <a:gd name="adj2" fmla="val 9602"/>
              <a:gd name="adj3" fmla="val 13712906"/>
              <a:gd name="adj4" fmla="val 19158081"/>
              <a:gd name="adj5" fmla="val 12946"/>
            </a:avLst>
          </a:prstGeom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003">
            <a:schemeClr val="lt2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 dirty="0"/>
          </a:p>
        </p:txBody>
      </p:sp>
      <p:pic>
        <p:nvPicPr>
          <p:cNvPr id="85" name="Imagen 84">
            <a:extLst>
              <a:ext uri="{FF2B5EF4-FFF2-40B4-BE49-F238E27FC236}">
                <a16:creationId xmlns:a16="http://schemas.microsoft.com/office/drawing/2014/main" id="{AD8C526D-CAD7-2AA9-3BFA-B7860E46A0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35" y="3080544"/>
            <a:ext cx="1089001" cy="131202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9C4E0F7-0905-606E-9FB4-B820FB7BB451}"/>
              </a:ext>
            </a:extLst>
          </p:cNvPr>
          <p:cNvSpPr txBox="1"/>
          <p:nvPr/>
        </p:nvSpPr>
        <p:spPr>
          <a:xfrm>
            <a:off x="1465414" y="1402751"/>
            <a:ext cx="7421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2060"/>
                </a:solidFill>
                <a:latin typeface="Aptos" panose="020B0004020202020204" pitchFamily="34" charset="0"/>
              </a:rPr>
              <a:t>Proceso de apoyo y soporte Seccional Riohacha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AE581DB-EC6E-4429-BBF1-53E20E545E73}"/>
              </a:ext>
            </a:extLst>
          </p:cNvPr>
          <p:cNvSpPr txBox="1"/>
          <p:nvPr/>
        </p:nvSpPr>
        <p:spPr>
          <a:xfrm>
            <a:off x="10996146" y="4290497"/>
            <a:ext cx="1059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/>
              <a:t>Millones</a:t>
            </a:r>
          </a:p>
        </p:txBody>
      </p:sp>
      <p:pic>
        <p:nvPicPr>
          <p:cNvPr id="41" name="Google Shape;155;p16" descr="image.png">
            <a:extLst>
              <a:ext uri="{FF2B5EF4-FFF2-40B4-BE49-F238E27FC236}">
                <a16:creationId xmlns:a16="http://schemas.microsoft.com/office/drawing/2014/main" id="{4A0290FE-65C8-4B09-B4CF-BE69DB66E7C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73011" y="4953656"/>
            <a:ext cx="21907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56;p16">
            <a:extLst>
              <a:ext uri="{FF2B5EF4-FFF2-40B4-BE49-F238E27FC236}">
                <a16:creationId xmlns:a16="http://schemas.microsoft.com/office/drawing/2014/main" id="{D0B99356-63C6-45A4-B0C4-AFA50B3D6536}"/>
              </a:ext>
            </a:extLst>
          </p:cNvPr>
          <p:cNvSpPr txBox="1"/>
          <p:nvPr/>
        </p:nvSpPr>
        <p:spPr>
          <a:xfrm>
            <a:off x="4906386" y="4920319"/>
            <a:ext cx="194024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 5 Sectores Clave</a:t>
            </a:r>
            <a:endParaRPr dirty="0"/>
          </a:p>
        </p:txBody>
      </p:sp>
      <p:sp>
        <p:nvSpPr>
          <p:cNvPr id="43" name="Google Shape;162;p16">
            <a:extLst>
              <a:ext uri="{FF2B5EF4-FFF2-40B4-BE49-F238E27FC236}">
                <a16:creationId xmlns:a16="http://schemas.microsoft.com/office/drawing/2014/main" id="{D0863065-8B70-4A9B-9432-86C635DDDA85}"/>
              </a:ext>
            </a:extLst>
          </p:cNvPr>
          <p:cNvSpPr txBox="1"/>
          <p:nvPr/>
        </p:nvSpPr>
        <p:spPr>
          <a:xfrm>
            <a:off x="6027963" y="5294643"/>
            <a:ext cx="600075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$1.820 M</a:t>
            </a:r>
            <a:endParaRPr dirty="0"/>
          </a:p>
        </p:txBody>
      </p:sp>
      <p:sp>
        <p:nvSpPr>
          <p:cNvPr id="44" name="Google Shape;164;p16">
            <a:extLst>
              <a:ext uri="{FF2B5EF4-FFF2-40B4-BE49-F238E27FC236}">
                <a16:creationId xmlns:a16="http://schemas.microsoft.com/office/drawing/2014/main" id="{5666DB1C-6E66-4530-85DE-3EEE27A13A5D}"/>
              </a:ext>
            </a:extLst>
          </p:cNvPr>
          <p:cNvSpPr txBox="1"/>
          <p:nvPr/>
        </p:nvSpPr>
        <p:spPr>
          <a:xfrm>
            <a:off x="6111647" y="5552576"/>
            <a:ext cx="504825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$525 M</a:t>
            </a:r>
            <a:endParaRPr dirty="0"/>
          </a:p>
        </p:txBody>
      </p:sp>
      <p:sp>
        <p:nvSpPr>
          <p:cNvPr id="45" name="Google Shape;166;p16">
            <a:extLst>
              <a:ext uri="{FF2B5EF4-FFF2-40B4-BE49-F238E27FC236}">
                <a16:creationId xmlns:a16="http://schemas.microsoft.com/office/drawing/2014/main" id="{30BC2519-9E56-41DD-A548-ACC37B8551CE}"/>
              </a:ext>
            </a:extLst>
          </p:cNvPr>
          <p:cNvSpPr txBox="1"/>
          <p:nvPr/>
        </p:nvSpPr>
        <p:spPr>
          <a:xfrm>
            <a:off x="6130700" y="5846150"/>
            <a:ext cx="485775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$377 M</a:t>
            </a:r>
            <a:endParaRPr dirty="0"/>
          </a:p>
        </p:txBody>
      </p:sp>
      <p:sp>
        <p:nvSpPr>
          <p:cNvPr id="55" name="Google Shape;168;p16">
            <a:extLst>
              <a:ext uri="{FF2B5EF4-FFF2-40B4-BE49-F238E27FC236}">
                <a16:creationId xmlns:a16="http://schemas.microsoft.com/office/drawing/2014/main" id="{8486346C-0FEA-42F1-A7C0-8A6BB4CCD419}"/>
              </a:ext>
            </a:extLst>
          </p:cNvPr>
          <p:cNvSpPr txBox="1"/>
          <p:nvPr/>
        </p:nvSpPr>
        <p:spPr>
          <a:xfrm>
            <a:off x="6111547" y="6091589"/>
            <a:ext cx="4953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$267 M</a:t>
            </a:r>
            <a:endParaRPr dirty="0"/>
          </a:p>
        </p:txBody>
      </p:sp>
      <p:sp>
        <p:nvSpPr>
          <p:cNvPr id="56" name="Google Shape;170;p16">
            <a:extLst>
              <a:ext uri="{FF2B5EF4-FFF2-40B4-BE49-F238E27FC236}">
                <a16:creationId xmlns:a16="http://schemas.microsoft.com/office/drawing/2014/main" id="{373A0E82-9FD8-4670-8CDF-13F40F42698A}"/>
              </a:ext>
            </a:extLst>
          </p:cNvPr>
          <p:cNvSpPr txBox="1"/>
          <p:nvPr/>
        </p:nvSpPr>
        <p:spPr>
          <a:xfrm>
            <a:off x="6102022" y="6404410"/>
            <a:ext cx="504825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$259 M</a:t>
            </a:r>
            <a:endParaRPr/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A6BD97F8-E5DE-492F-9A8A-00730E0E2834}"/>
              </a:ext>
            </a:extLst>
          </p:cNvPr>
          <p:cNvGrpSpPr/>
          <p:nvPr/>
        </p:nvGrpSpPr>
        <p:grpSpPr>
          <a:xfrm>
            <a:off x="4379783" y="5076705"/>
            <a:ext cx="3341533" cy="1912357"/>
            <a:chOff x="1758353" y="4807470"/>
            <a:chExt cx="3341533" cy="1912357"/>
          </a:xfrm>
        </p:grpSpPr>
        <p:grpSp>
          <p:nvGrpSpPr>
            <p:cNvPr id="62" name="Grupo 61">
              <a:extLst>
                <a:ext uri="{FF2B5EF4-FFF2-40B4-BE49-F238E27FC236}">
                  <a16:creationId xmlns:a16="http://schemas.microsoft.com/office/drawing/2014/main" id="{F5360CDC-A16D-433D-95B3-E793D483F6C0}"/>
                </a:ext>
              </a:extLst>
            </p:cNvPr>
            <p:cNvGrpSpPr/>
            <p:nvPr/>
          </p:nvGrpSpPr>
          <p:grpSpPr>
            <a:xfrm>
              <a:off x="1906331" y="4865652"/>
              <a:ext cx="2183569" cy="1854175"/>
              <a:chOff x="-776048" y="2179820"/>
              <a:chExt cx="2183569" cy="1854175"/>
            </a:xfrm>
          </p:grpSpPr>
          <p:sp>
            <p:nvSpPr>
              <p:cNvPr id="90" name="Rectángulo 89">
                <a:extLst>
                  <a:ext uri="{FF2B5EF4-FFF2-40B4-BE49-F238E27FC236}">
                    <a16:creationId xmlns:a16="http://schemas.microsoft.com/office/drawing/2014/main" id="{225314B0-3EA5-4773-B5F0-E136B9650FD1}"/>
                  </a:ext>
                </a:extLst>
              </p:cNvPr>
              <p:cNvSpPr/>
              <p:nvPr/>
            </p:nvSpPr>
            <p:spPr>
              <a:xfrm>
                <a:off x="-572088" y="2179820"/>
                <a:ext cx="1897880" cy="184929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CO" dirty="0"/>
              </a:p>
            </p:txBody>
          </p:sp>
          <p:sp>
            <p:nvSpPr>
              <p:cNvPr id="91" name="CuadroTexto 42">
                <a:extLst>
                  <a:ext uri="{FF2B5EF4-FFF2-40B4-BE49-F238E27FC236}">
                    <a16:creationId xmlns:a16="http://schemas.microsoft.com/office/drawing/2014/main" id="{FB67481D-E96F-47CE-95D8-941870B1E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776048" y="3728242"/>
                <a:ext cx="2183569" cy="305753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s-ES" altLang="es-CO" sz="10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*Participación operacional </a:t>
                </a:r>
                <a:r>
                  <a:rPr lang="es-ES" altLang="es-CO" sz="1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2026</a:t>
                </a:r>
              </a:p>
            </p:txBody>
          </p:sp>
        </p:grpSp>
        <p:grpSp>
          <p:nvGrpSpPr>
            <p:cNvPr id="72" name="Grupo 71">
              <a:extLst>
                <a:ext uri="{FF2B5EF4-FFF2-40B4-BE49-F238E27FC236}">
                  <a16:creationId xmlns:a16="http://schemas.microsoft.com/office/drawing/2014/main" id="{F9793EBB-6F6A-4BB8-93AA-AD9762B0240D}"/>
                </a:ext>
              </a:extLst>
            </p:cNvPr>
            <p:cNvGrpSpPr/>
            <p:nvPr/>
          </p:nvGrpSpPr>
          <p:grpSpPr>
            <a:xfrm>
              <a:off x="1758353" y="4807470"/>
              <a:ext cx="2398984" cy="1535365"/>
              <a:chOff x="8372538" y="1710696"/>
              <a:chExt cx="2398984" cy="1535365"/>
            </a:xfrm>
          </p:grpSpPr>
          <p:sp>
            <p:nvSpPr>
              <p:cNvPr id="78" name="Rectángulo 77">
                <a:extLst>
                  <a:ext uri="{FF2B5EF4-FFF2-40B4-BE49-F238E27FC236}">
                    <a16:creationId xmlns:a16="http://schemas.microsoft.com/office/drawing/2014/main" id="{38881820-9DF0-4CA5-B3C1-534E60059D80}"/>
                  </a:ext>
                </a:extLst>
              </p:cNvPr>
              <p:cNvSpPr/>
              <p:nvPr/>
            </p:nvSpPr>
            <p:spPr>
              <a:xfrm>
                <a:off x="8372538" y="1824816"/>
                <a:ext cx="1570854" cy="1413637"/>
              </a:xfrm>
              <a:prstGeom prst="rect">
                <a:avLst/>
              </a:prstGeom>
              <a:solidFill>
                <a:schemeClr val="bg1">
                  <a:alpha val="96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79" name="CuadroTexto 42">
                <a:extLst>
                  <a:ext uri="{FF2B5EF4-FFF2-40B4-BE49-F238E27FC236}">
                    <a16:creationId xmlns:a16="http://schemas.microsoft.com/office/drawing/2014/main" id="{2DFFB106-BF76-4835-A0F6-183EFEC25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7453" y="2299785"/>
                <a:ext cx="1312746" cy="382191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s-ES" altLang="es-CO" sz="1400" b="1" dirty="0">
                    <a:latin typeface="+mn-lt"/>
                  </a:rPr>
                  <a:t>Calzado</a:t>
                </a:r>
              </a:p>
            </p:txBody>
          </p:sp>
          <p:sp>
            <p:nvSpPr>
              <p:cNvPr id="86" name="CuadroTexto 42">
                <a:extLst>
                  <a:ext uri="{FF2B5EF4-FFF2-40B4-BE49-F238E27FC236}">
                    <a16:creationId xmlns:a16="http://schemas.microsoft.com/office/drawing/2014/main" id="{97E8EE55-876C-4169-BCBE-23D1D7C9B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2264" y="2593016"/>
                <a:ext cx="1419062" cy="382191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s-ES" altLang="es-CO" sz="1400" b="1" dirty="0">
                    <a:latin typeface="+mn-lt"/>
                  </a:rPr>
                  <a:t>Confecciones</a:t>
                </a:r>
              </a:p>
            </p:txBody>
          </p:sp>
          <p:sp>
            <p:nvSpPr>
              <p:cNvPr id="87" name="CuadroTexto 42">
                <a:extLst>
                  <a:ext uri="{FF2B5EF4-FFF2-40B4-BE49-F238E27FC236}">
                    <a16:creationId xmlns:a16="http://schemas.microsoft.com/office/drawing/2014/main" id="{3D6ED2F2-27DA-491A-A7EA-3729FE05A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0757" y="1710696"/>
                <a:ext cx="2090765" cy="590325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s-ES" altLang="es-CO" sz="1400" b="1" dirty="0">
                    <a:latin typeface="+mn-lt"/>
                  </a:rPr>
                  <a:t>Cigarrillos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endParaRPr lang="es-ES" altLang="es-CO" sz="1089" i="1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8" name="CuadroTexto 42">
                <a:extLst>
                  <a:ext uri="{FF2B5EF4-FFF2-40B4-BE49-F238E27FC236}">
                    <a16:creationId xmlns:a16="http://schemas.microsoft.com/office/drawing/2014/main" id="{F426B70D-9653-4F94-86B6-1EF4B3296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8155" y="1973008"/>
                <a:ext cx="1485229" cy="590325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s-ES" altLang="es-CO" sz="1400" b="1" dirty="0">
                    <a:latin typeface="+mn-lt"/>
                  </a:rPr>
                  <a:t>Automotores</a:t>
                </a:r>
              </a:p>
              <a:p>
                <a:pPr marL="171450" indent="-171450">
                  <a:buFont typeface="Wingdings" panose="05000000000000000000" pitchFamily="2" charset="2"/>
                  <a:buChar char="ü"/>
                </a:pPr>
                <a:endParaRPr lang="es-ES" altLang="es-CO" sz="1089" dirty="0">
                  <a:solidFill>
                    <a:srgbClr val="161E35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9" name="CuadroTexto 42">
                <a:extLst>
                  <a:ext uri="{FF2B5EF4-FFF2-40B4-BE49-F238E27FC236}">
                    <a16:creationId xmlns:a16="http://schemas.microsoft.com/office/drawing/2014/main" id="{6400693A-B98B-4E2E-87DB-A535D55550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7453" y="2863870"/>
                <a:ext cx="1312747" cy="382191"/>
              </a:xfrm>
              <a:prstGeom prst="flowChartManualInpu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s-ES" altLang="es-CO" sz="1400" b="1" dirty="0">
                    <a:latin typeface="+mn-lt"/>
                  </a:rPr>
                  <a:t>Perecederos</a:t>
                </a:r>
              </a:p>
            </p:txBody>
          </p:sp>
        </p:grpSp>
        <p:pic>
          <p:nvPicPr>
            <p:cNvPr id="73" name="Imagen 72">
              <a:extLst>
                <a:ext uri="{FF2B5EF4-FFF2-40B4-BE49-F238E27FC236}">
                  <a16:creationId xmlns:a16="http://schemas.microsoft.com/office/drawing/2014/main" id="{51042A27-EB20-4226-8839-50F9E58E0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23191" y="5330972"/>
              <a:ext cx="1076695" cy="981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50058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BC603-0AD1-BFAD-C46E-505F528D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53236F3-751A-434A-739D-6D165B233905}"/>
              </a:ext>
            </a:extLst>
          </p:cNvPr>
          <p:cNvSpPr txBox="1"/>
          <p:nvPr/>
        </p:nvSpPr>
        <p:spPr>
          <a:xfrm>
            <a:off x="1882782" y="669147"/>
            <a:ext cx="90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Proceso de Apoyo y Soporte</a:t>
            </a:r>
            <a:r>
              <a:rPr lang="es-ES" sz="3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es-ES_tradnl" sz="32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06B40DE-04F7-1235-EBCE-709230A877F5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ptos" panose="020B0004020202020204" pitchFamily="34" charset="0"/>
              </a:rPr>
              <a:t>www.dian.gov.co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1651C12A-BAC4-5698-FA28-B2B137395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A226B509-AB4F-2530-D141-14DE478C7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546" y="229272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B334C34-365A-D6FC-BF38-52B03814DBE4}"/>
              </a:ext>
            </a:extLst>
          </p:cNvPr>
          <p:cNvCxnSpPr>
            <a:cxnSpLocks/>
          </p:cNvCxnSpPr>
          <p:nvPr/>
        </p:nvCxnSpPr>
        <p:spPr>
          <a:xfrm>
            <a:off x="2036655" y="1948986"/>
            <a:ext cx="811868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ángulo 73">
            <a:extLst>
              <a:ext uri="{FF2B5EF4-FFF2-40B4-BE49-F238E27FC236}">
                <a16:creationId xmlns:a16="http://schemas.microsoft.com/office/drawing/2014/main" id="{5D8FEC84-11E8-A64B-C85C-8870FAD88F29}"/>
              </a:ext>
            </a:extLst>
          </p:cNvPr>
          <p:cNvSpPr/>
          <p:nvPr/>
        </p:nvSpPr>
        <p:spPr>
          <a:xfrm>
            <a:off x="9994804" y="4682315"/>
            <a:ext cx="1406259" cy="4889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4D3490E-383D-1447-E917-1417675D2BDC}"/>
              </a:ext>
            </a:extLst>
          </p:cNvPr>
          <p:cNvSpPr/>
          <p:nvPr/>
        </p:nvSpPr>
        <p:spPr>
          <a:xfrm>
            <a:off x="2008195" y="2349090"/>
            <a:ext cx="7891709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CO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" panose="020B0004020202020204" pitchFamily="34" charset="0"/>
              </a:rPr>
              <a:t>Prevención POLFA  </a:t>
            </a:r>
          </a:p>
        </p:txBody>
      </p:sp>
      <p:pic>
        <p:nvPicPr>
          <p:cNvPr id="16" name="Google Shape;144;p16" descr="image.png">
            <a:extLst>
              <a:ext uri="{FF2B5EF4-FFF2-40B4-BE49-F238E27FC236}">
                <a16:creationId xmlns:a16="http://schemas.microsoft.com/office/drawing/2014/main" id="{25CF1113-D86A-4558-B3C5-A4843A13967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3900" y="2652062"/>
            <a:ext cx="3028950" cy="1545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45;p16" descr="image.png">
            <a:extLst>
              <a:ext uri="{FF2B5EF4-FFF2-40B4-BE49-F238E27FC236}">
                <a16:creationId xmlns:a16="http://schemas.microsoft.com/office/drawing/2014/main" id="{3EB6B3EE-F737-458A-BB87-995C4F9FC9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16991" y="3964787"/>
            <a:ext cx="3028950" cy="15454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50;p16">
            <a:extLst>
              <a:ext uri="{FF2B5EF4-FFF2-40B4-BE49-F238E27FC236}">
                <a16:creationId xmlns:a16="http://schemas.microsoft.com/office/drawing/2014/main" id="{9DA386E0-BF01-4313-9289-62774A2FA09E}"/>
              </a:ext>
            </a:extLst>
          </p:cNvPr>
          <p:cNvSpPr txBox="1"/>
          <p:nvPr/>
        </p:nvSpPr>
        <p:spPr>
          <a:xfrm>
            <a:off x="4933950" y="3467322"/>
            <a:ext cx="2676525" cy="57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Grupo operativo POLFA Riohacha lidera de forma integral la oferta preventiva en el marco de la campaña nacional:</a:t>
            </a:r>
            <a:endParaRPr dirty="0"/>
          </a:p>
        </p:txBody>
      </p:sp>
      <p:sp>
        <p:nvSpPr>
          <p:cNvPr id="19" name="Google Shape;151;p16">
            <a:extLst>
              <a:ext uri="{FF2B5EF4-FFF2-40B4-BE49-F238E27FC236}">
                <a16:creationId xmlns:a16="http://schemas.microsoft.com/office/drawing/2014/main" id="{5D325022-CEEC-4460-8B5B-69632A398C0A}"/>
              </a:ext>
            </a:extLst>
          </p:cNvPr>
          <p:cNvSpPr txBox="1"/>
          <p:nvPr/>
        </p:nvSpPr>
        <p:spPr>
          <a:xfrm>
            <a:off x="5029200" y="4390008"/>
            <a:ext cx="2581275" cy="1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1" u="none" strike="noStrike" cap="none" dirty="0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“Ni Compro, Ni Vendo Contrabando”</a:t>
            </a:r>
            <a:endParaRPr dirty="0"/>
          </a:p>
        </p:txBody>
      </p:sp>
      <p:sp>
        <p:nvSpPr>
          <p:cNvPr id="20" name="Google Shape;152;p16">
            <a:extLst>
              <a:ext uri="{FF2B5EF4-FFF2-40B4-BE49-F238E27FC236}">
                <a16:creationId xmlns:a16="http://schemas.microsoft.com/office/drawing/2014/main" id="{80A8BE98-75B7-4FFF-9C8F-7CF41068B5F5}"/>
              </a:ext>
            </a:extLst>
          </p:cNvPr>
          <p:cNvSpPr/>
          <p:nvPr/>
        </p:nvSpPr>
        <p:spPr>
          <a:xfrm>
            <a:off x="4933950" y="4435728"/>
            <a:ext cx="28575" cy="192881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53;p16">
            <a:extLst>
              <a:ext uri="{FF2B5EF4-FFF2-40B4-BE49-F238E27FC236}">
                <a16:creationId xmlns:a16="http://schemas.microsoft.com/office/drawing/2014/main" id="{34CC800C-EB51-43F2-B0D7-598B0DD53123}"/>
              </a:ext>
            </a:extLst>
          </p:cNvPr>
          <p:cNvSpPr txBox="1"/>
          <p:nvPr/>
        </p:nvSpPr>
        <p:spPr>
          <a:xfrm>
            <a:off x="4933950" y="4652613"/>
            <a:ext cx="26765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Enfoque principal en educar, orientar y proteger a la ciudadanía, incentivando la cultura de legalidad y la denuncia ciudadana sistemática.</a:t>
            </a:r>
            <a:endParaRPr dirty="0"/>
          </a:p>
        </p:txBody>
      </p:sp>
      <p:pic>
        <p:nvPicPr>
          <p:cNvPr id="24" name="Google Shape;157;p16" descr="image.png">
            <a:extLst>
              <a:ext uri="{FF2B5EF4-FFF2-40B4-BE49-F238E27FC236}">
                <a16:creationId xmlns:a16="http://schemas.microsoft.com/office/drawing/2014/main" id="{7662CA2A-3608-4FBA-80CE-08EEBA5B76E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33950" y="310175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58;p16">
            <a:extLst>
              <a:ext uri="{FF2B5EF4-FFF2-40B4-BE49-F238E27FC236}">
                <a16:creationId xmlns:a16="http://schemas.microsoft.com/office/drawing/2014/main" id="{725FBBED-103A-4961-B90A-89DBF362B2BE}"/>
              </a:ext>
            </a:extLst>
          </p:cNvPr>
          <p:cNvSpPr txBox="1"/>
          <p:nvPr/>
        </p:nvSpPr>
        <p:spPr>
          <a:xfrm>
            <a:off x="5238750" y="3114135"/>
            <a:ext cx="202025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Campaña "Soy Legal"</a:t>
            </a:r>
            <a:endParaRPr dirty="0"/>
          </a:p>
        </p:txBody>
      </p:sp>
      <p:pic>
        <p:nvPicPr>
          <p:cNvPr id="26" name="Google Shape;159;p16" descr="image.png">
            <a:extLst>
              <a:ext uri="{FF2B5EF4-FFF2-40B4-BE49-F238E27FC236}">
                <a16:creationId xmlns:a16="http://schemas.microsoft.com/office/drawing/2014/main" id="{FE6954C6-B1A6-44B6-BC5E-74DEAB1F0FC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56548" y="2872833"/>
            <a:ext cx="238125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71;p16">
            <a:extLst>
              <a:ext uri="{FF2B5EF4-FFF2-40B4-BE49-F238E27FC236}">
                <a16:creationId xmlns:a16="http://schemas.microsoft.com/office/drawing/2014/main" id="{99030049-934B-485D-99FB-B2A1E91EE438}"/>
              </a:ext>
            </a:extLst>
          </p:cNvPr>
          <p:cNvSpPr txBox="1"/>
          <p:nvPr/>
        </p:nvSpPr>
        <p:spPr>
          <a:xfrm>
            <a:off x="8496300" y="2768608"/>
            <a:ext cx="27241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90</a:t>
            </a:r>
            <a:endParaRPr dirty="0"/>
          </a:p>
        </p:txBody>
      </p:sp>
      <p:sp>
        <p:nvSpPr>
          <p:cNvPr id="39" name="Google Shape;172;p16">
            <a:extLst>
              <a:ext uri="{FF2B5EF4-FFF2-40B4-BE49-F238E27FC236}">
                <a16:creationId xmlns:a16="http://schemas.microsoft.com/office/drawing/2014/main" id="{B346C761-299F-4FEC-9324-A4A65B04F4D0}"/>
              </a:ext>
            </a:extLst>
          </p:cNvPr>
          <p:cNvSpPr txBox="1"/>
          <p:nvPr/>
        </p:nvSpPr>
        <p:spPr>
          <a:xfrm>
            <a:off x="8496300" y="3225808"/>
            <a:ext cx="27241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CAMPAÑAS TOTALES</a:t>
            </a:r>
            <a:endParaRPr dirty="0"/>
          </a:p>
        </p:txBody>
      </p:sp>
      <p:sp>
        <p:nvSpPr>
          <p:cNvPr id="40" name="Google Shape;173;p16">
            <a:extLst>
              <a:ext uri="{FF2B5EF4-FFF2-40B4-BE49-F238E27FC236}">
                <a16:creationId xmlns:a16="http://schemas.microsoft.com/office/drawing/2014/main" id="{179DB7E3-5089-496E-83F8-96F13BF792BE}"/>
              </a:ext>
            </a:extLst>
          </p:cNvPr>
          <p:cNvSpPr txBox="1"/>
          <p:nvPr/>
        </p:nvSpPr>
        <p:spPr>
          <a:xfrm>
            <a:off x="8496300" y="3465513"/>
            <a:ext cx="27241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2.000+</a:t>
            </a:r>
            <a:endParaRPr dirty="0"/>
          </a:p>
        </p:txBody>
      </p:sp>
      <p:sp>
        <p:nvSpPr>
          <p:cNvPr id="41" name="Google Shape;174;p16">
            <a:extLst>
              <a:ext uri="{FF2B5EF4-FFF2-40B4-BE49-F238E27FC236}">
                <a16:creationId xmlns:a16="http://schemas.microsoft.com/office/drawing/2014/main" id="{C4F3890C-6442-4CB1-9E43-2E9484EC048A}"/>
              </a:ext>
            </a:extLst>
          </p:cNvPr>
          <p:cNvSpPr txBox="1"/>
          <p:nvPr/>
        </p:nvSpPr>
        <p:spPr>
          <a:xfrm>
            <a:off x="8496300" y="3941967"/>
            <a:ext cx="2724150" cy="14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64748B"/>
                </a:solidFill>
                <a:latin typeface="Inter Medium"/>
                <a:ea typeface="Inter Medium"/>
                <a:cs typeface="Inter Medium"/>
                <a:sym typeface="Inter Medium"/>
              </a:rPr>
              <a:t>PERSONAS SENSIBILIZADAS</a:t>
            </a:r>
            <a:endParaRPr dirty="0"/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8D8000A5-49C4-4DB5-95A7-A42E1B4EF1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0634" y="2342178"/>
            <a:ext cx="2400944" cy="1566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Imagen 42" descr="Un grupo de personas de pie&#10;&#10;Descripción generada automáticamente">
            <a:extLst>
              <a:ext uri="{FF2B5EF4-FFF2-40B4-BE49-F238E27FC236}">
                <a16:creationId xmlns:a16="http://schemas.microsoft.com/office/drawing/2014/main" id="{17721C5B-14BF-4FF1-9AB7-CBCB53229E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59" y="4328127"/>
            <a:ext cx="2394893" cy="1625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" name="Google Shape;160;p16">
            <a:extLst>
              <a:ext uri="{FF2B5EF4-FFF2-40B4-BE49-F238E27FC236}">
                <a16:creationId xmlns:a16="http://schemas.microsoft.com/office/drawing/2014/main" id="{C4DE4D54-E7DA-4B60-B42A-443F1C5C160E}"/>
              </a:ext>
            </a:extLst>
          </p:cNvPr>
          <p:cNvSpPr txBox="1"/>
          <p:nvPr/>
        </p:nvSpPr>
        <p:spPr>
          <a:xfrm>
            <a:off x="8696325" y="4321951"/>
            <a:ext cx="2422683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Grupo semilleros</a:t>
            </a:r>
            <a:r>
              <a:rPr lang="en-US" sz="135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legalidad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endParaRPr dirty="0"/>
          </a:p>
        </p:txBody>
      </p:sp>
      <p:sp>
        <p:nvSpPr>
          <p:cNvPr id="59" name="Google Shape;171;p16">
            <a:extLst>
              <a:ext uri="{FF2B5EF4-FFF2-40B4-BE49-F238E27FC236}">
                <a16:creationId xmlns:a16="http://schemas.microsoft.com/office/drawing/2014/main" id="{8ED2AFFA-91FC-4AA3-8210-02A0AE270754}"/>
              </a:ext>
            </a:extLst>
          </p:cNvPr>
          <p:cNvSpPr txBox="1"/>
          <p:nvPr/>
        </p:nvSpPr>
        <p:spPr>
          <a:xfrm>
            <a:off x="8648700" y="4566930"/>
            <a:ext cx="27241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0B981"/>
                </a:solidFill>
                <a:latin typeface="Poppins"/>
                <a:cs typeface="Poppins"/>
                <a:sym typeface="Poppins"/>
              </a:rPr>
              <a:t>17</a:t>
            </a:r>
            <a:endParaRPr dirty="0"/>
          </a:p>
        </p:txBody>
      </p:sp>
      <p:sp>
        <p:nvSpPr>
          <p:cNvPr id="60" name="Google Shape;172;p16">
            <a:extLst>
              <a:ext uri="{FF2B5EF4-FFF2-40B4-BE49-F238E27FC236}">
                <a16:creationId xmlns:a16="http://schemas.microsoft.com/office/drawing/2014/main" id="{5E73557C-C1D8-40FE-99D7-BE7C13D49CB6}"/>
              </a:ext>
            </a:extLst>
          </p:cNvPr>
          <p:cNvSpPr txBox="1"/>
          <p:nvPr/>
        </p:nvSpPr>
        <p:spPr>
          <a:xfrm>
            <a:off x="8648700" y="4947124"/>
            <a:ext cx="272415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64748B"/>
                </a:solidFill>
                <a:latin typeface="Inter Medium"/>
                <a:ea typeface="Inter Medium"/>
                <a:sym typeface="Inter Medium"/>
              </a:rPr>
              <a:t>NIÑOS Y NIÑAS</a:t>
            </a:r>
            <a:endParaRPr dirty="0"/>
          </a:p>
        </p:txBody>
      </p:sp>
      <p:sp>
        <p:nvSpPr>
          <p:cNvPr id="61" name="Google Shape;160;p16">
            <a:extLst>
              <a:ext uri="{FF2B5EF4-FFF2-40B4-BE49-F238E27FC236}">
                <a16:creationId xmlns:a16="http://schemas.microsoft.com/office/drawing/2014/main" id="{58EC32C9-B15C-4338-8BFE-5C62FD237A37}"/>
              </a:ext>
            </a:extLst>
          </p:cNvPr>
          <p:cNvSpPr txBox="1"/>
          <p:nvPr/>
        </p:nvSpPr>
        <p:spPr>
          <a:xfrm>
            <a:off x="8496300" y="5253996"/>
            <a:ext cx="3429401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Sembrando legalidad, cosechando bienestar</a:t>
            </a:r>
            <a:endParaRPr lang="en-US" dirty="0"/>
          </a:p>
        </p:txBody>
      </p:sp>
      <p:sp>
        <p:nvSpPr>
          <p:cNvPr id="62" name="Google Shape;171;p16">
            <a:extLst>
              <a:ext uri="{FF2B5EF4-FFF2-40B4-BE49-F238E27FC236}">
                <a16:creationId xmlns:a16="http://schemas.microsoft.com/office/drawing/2014/main" id="{0A939DFE-E897-4DFD-A559-92E142D347B4}"/>
              </a:ext>
            </a:extLst>
          </p:cNvPr>
          <p:cNvSpPr txBox="1"/>
          <p:nvPr/>
        </p:nvSpPr>
        <p:spPr>
          <a:xfrm>
            <a:off x="8704848" y="5739613"/>
            <a:ext cx="27241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0B981"/>
                </a:solidFill>
                <a:latin typeface="Poppins"/>
                <a:cs typeface="Poppins"/>
                <a:sym typeface="Poppins"/>
              </a:rPr>
              <a:t>65</a:t>
            </a:r>
            <a:endParaRPr dirty="0"/>
          </a:p>
        </p:txBody>
      </p:sp>
      <p:sp>
        <p:nvSpPr>
          <p:cNvPr id="63" name="Google Shape;172;p16">
            <a:extLst>
              <a:ext uri="{FF2B5EF4-FFF2-40B4-BE49-F238E27FC236}">
                <a16:creationId xmlns:a16="http://schemas.microsoft.com/office/drawing/2014/main" id="{BC5F4A76-11BB-49D9-A637-C40528939383}"/>
              </a:ext>
            </a:extLst>
          </p:cNvPr>
          <p:cNvSpPr txBox="1"/>
          <p:nvPr/>
        </p:nvSpPr>
        <p:spPr>
          <a:xfrm>
            <a:off x="8714475" y="6129433"/>
            <a:ext cx="27241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64748B"/>
                </a:solidFill>
                <a:latin typeface="Inter Medium"/>
                <a:ea typeface="Inter Medium"/>
                <a:sym typeface="Inter Medium"/>
              </a:rPr>
              <a:t>ADULTOS MAYORES FUNDACION REVIVIR RIOHACHA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80839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05795-5E9F-1423-30FC-FA5D06C82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E69213-C476-4D77-0DED-26F2BB4035DF}"/>
              </a:ext>
            </a:extLst>
          </p:cNvPr>
          <p:cNvSpPr txBox="1"/>
          <p:nvPr/>
        </p:nvSpPr>
        <p:spPr>
          <a:xfrm>
            <a:off x="1882782" y="669147"/>
            <a:ext cx="9039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Proceso de apoyo y soporte Seccional Riohacha </a:t>
            </a:r>
            <a:endParaRPr lang="es-ES_tradnl" sz="22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3F02049-A775-8609-FDFD-D59C2166BDED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ptos" panose="020B0004020202020204" pitchFamily="34" charset="0"/>
              </a:rPr>
              <a:t>www.dian.gov.co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ED6A96D-8B18-2991-88C2-2C6E0A57E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585E4C78-DA4A-39E9-E688-1AC7D000D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546" y="229272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8A98C061-841B-7B95-B058-D406A028F64B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43DB2C9A-3A7C-84B5-BA27-EE204E61CF36}"/>
              </a:ext>
            </a:extLst>
          </p:cNvPr>
          <p:cNvSpPr txBox="1"/>
          <p:nvPr/>
        </p:nvSpPr>
        <p:spPr>
          <a:xfrm>
            <a:off x="6716665" y="1738536"/>
            <a:ext cx="3087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002060"/>
                </a:solidFill>
                <a:latin typeface="Aptos" panose="020B0004020202020204" pitchFamily="34" charset="0"/>
              </a:rPr>
              <a:t>Operatividad</a:t>
            </a:r>
            <a:r>
              <a:rPr lang="en-US" b="1" dirty="0">
                <a:solidFill>
                  <a:srgbClr val="002060"/>
                </a:solidFill>
                <a:latin typeface="Aptos" panose="020B0004020202020204" pitchFamily="34" charset="0"/>
              </a:rPr>
              <a:t> a Mayo 2026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ACE75BF-1896-4390-4CE3-B827902D8DE7}"/>
              </a:ext>
            </a:extLst>
          </p:cNvPr>
          <p:cNvSpPr txBox="1"/>
          <p:nvPr/>
        </p:nvSpPr>
        <p:spPr>
          <a:xfrm>
            <a:off x="1257789" y="1733076"/>
            <a:ext cx="4784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002060"/>
                </a:solidFill>
                <a:latin typeface="Myriad Pro" panose="020B0503030403020204" pitchFamily="34" charset="0"/>
              </a:rPr>
              <a:t>Gestión Judicial </a:t>
            </a:r>
            <a:r>
              <a:rPr lang="es-CO" b="1" dirty="0">
                <a:solidFill>
                  <a:srgbClr val="002060"/>
                </a:solidFill>
              </a:rPr>
              <a:t>Operatividad </a:t>
            </a:r>
            <a:r>
              <a:rPr lang="es-CO" b="1" dirty="0">
                <a:solidFill>
                  <a:srgbClr val="002060"/>
                </a:solidFill>
                <a:latin typeface="Aptos" panose="020B0004020202020204" pitchFamily="34" charset="0"/>
              </a:rPr>
              <a:t>vigencia</a:t>
            </a:r>
            <a:r>
              <a:rPr lang="es-CO" b="1" dirty="0">
                <a:solidFill>
                  <a:srgbClr val="002060"/>
                </a:solidFill>
              </a:rPr>
              <a:t> 2025</a:t>
            </a:r>
            <a:endParaRPr lang="en-US" b="1" dirty="0">
              <a:solidFill>
                <a:srgbClr val="002060"/>
              </a:solidFill>
            </a:endParaRPr>
          </a:p>
          <a:p>
            <a:endParaRPr lang="es-CO" b="1" dirty="0">
              <a:solidFill>
                <a:srgbClr val="002060"/>
              </a:solidFill>
              <a:latin typeface="Myriad Pro" panose="020B0503030403020204" pitchFamily="34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71EF23B-FBF5-47AE-65A8-6E22204BC6AF}"/>
              </a:ext>
            </a:extLst>
          </p:cNvPr>
          <p:cNvGraphicFramePr/>
          <p:nvPr/>
        </p:nvGraphicFramePr>
        <p:xfrm>
          <a:off x="1331636" y="2325172"/>
          <a:ext cx="4506099" cy="2118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ángulo redondeado 5">
            <a:extLst>
              <a:ext uri="{FF2B5EF4-FFF2-40B4-BE49-F238E27FC236}">
                <a16:creationId xmlns:a16="http://schemas.microsoft.com/office/drawing/2014/main" id="{742D8172-BC86-EAE4-B1D9-A81FD67A3FA5}"/>
              </a:ext>
            </a:extLst>
          </p:cNvPr>
          <p:cNvSpPr/>
          <p:nvPr/>
        </p:nvSpPr>
        <p:spPr>
          <a:xfrm>
            <a:off x="1501380" y="4969047"/>
            <a:ext cx="1379512" cy="1939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        Sectores </a:t>
            </a:r>
          </a:p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     económicos</a:t>
            </a:r>
            <a:endParaRPr lang="en-US" sz="1012" b="1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D22D807B-9547-93F6-7157-77831FF8537F}"/>
              </a:ext>
            </a:extLst>
          </p:cNvPr>
          <p:cNvSpPr/>
          <p:nvPr/>
        </p:nvSpPr>
        <p:spPr>
          <a:xfrm>
            <a:off x="3144760" y="4756031"/>
            <a:ext cx="2758939" cy="66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012" dirty="0">
                <a:solidFill>
                  <a:srgbClr val="475569"/>
                </a:solidFill>
                <a:latin typeface="Inter"/>
                <a:ea typeface="Inter"/>
              </a:rPr>
              <a:t>Hidrocarburos, Cigarrillos, computadores, maquinas traga monedas, electrodomésticos y otros.</a:t>
            </a:r>
            <a:endParaRPr lang="en-US" sz="1012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62D853AD-C951-8192-FEB8-14509D79C491}"/>
              </a:ext>
            </a:extLst>
          </p:cNvPr>
          <p:cNvSpPr/>
          <p:nvPr/>
        </p:nvSpPr>
        <p:spPr>
          <a:xfrm>
            <a:off x="1501380" y="5659306"/>
            <a:ext cx="1185113" cy="2684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        Delitos</a:t>
            </a:r>
            <a:endParaRPr lang="en-US" sz="1012" b="1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749C214-3FD3-23C3-E68A-0293F7FAB5DD}"/>
              </a:ext>
            </a:extLst>
          </p:cNvPr>
          <p:cNvCxnSpPr/>
          <p:nvPr/>
        </p:nvCxnSpPr>
        <p:spPr>
          <a:xfrm>
            <a:off x="1052802" y="4531605"/>
            <a:ext cx="4784933" cy="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74CD755-1E27-F29A-4938-EEB4B6C2766E}"/>
              </a:ext>
            </a:extLst>
          </p:cNvPr>
          <p:cNvCxnSpPr/>
          <p:nvPr/>
        </p:nvCxnSpPr>
        <p:spPr>
          <a:xfrm>
            <a:off x="1265670" y="2169450"/>
            <a:ext cx="46380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F33792D-8EDC-EF5C-C434-51270082D0B8}"/>
              </a:ext>
            </a:extLst>
          </p:cNvPr>
          <p:cNvCxnSpPr/>
          <p:nvPr/>
        </p:nvCxnSpPr>
        <p:spPr>
          <a:xfrm>
            <a:off x="6096000" y="2169450"/>
            <a:ext cx="46380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CE50B30D-EA81-26E1-6E16-BB92692C903B}"/>
              </a:ext>
            </a:extLst>
          </p:cNvPr>
          <p:cNvGraphicFramePr/>
          <p:nvPr/>
        </p:nvGraphicFramePr>
        <p:xfrm>
          <a:off x="6149279" y="2338942"/>
          <a:ext cx="4678374" cy="2118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C1A7198F-2A24-C885-A9E4-56D04B63FB77}"/>
              </a:ext>
            </a:extLst>
          </p:cNvPr>
          <p:cNvCxnSpPr/>
          <p:nvPr/>
        </p:nvCxnSpPr>
        <p:spPr>
          <a:xfrm>
            <a:off x="6096000" y="4531605"/>
            <a:ext cx="4784933" cy="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Rectángulo redondeado 27">
            <a:extLst>
              <a:ext uri="{FF2B5EF4-FFF2-40B4-BE49-F238E27FC236}">
                <a16:creationId xmlns:a16="http://schemas.microsoft.com/office/drawing/2014/main" id="{A235459B-55D8-9E02-3B74-42DA8044CA3A}"/>
              </a:ext>
            </a:extLst>
          </p:cNvPr>
          <p:cNvSpPr/>
          <p:nvPr/>
        </p:nvSpPr>
        <p:spPr>
          <a:xfrm>
            <a:off x="6400795" y="4969156"/>
            <a:ext cx="1077438" cy="2076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   Sectores </a:t>
            </a:r>
          </a:p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económicos</a:t>
            </a:r>
            <a:endParaRPr lang="en-US" sz="1012" b="1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sp>
        <p:nvSpPr>
          <p:cNvPr id="20" name="Rectángulo redondeado 28">
            <a:extLst>
              <a:ext uri="{FF2B5EF4-FFF2-40B4-BE49-F238E27FC236}">
                <a16:creationId xmlns:a16="http://schemas.microsoft.com/office/drawing/2014/main" id="{0AD09161-4068-83C2-75AE-85B0FD0CFC5E}"/>
              </a:ext>
            </a:extLst>
          </p:cNvPr>
          <p:cNvSpPr/>
          <p:nvPr/>
        </p:nvSpPr>
        <p:spPr>
          <a:xfrm>
            <a:off x="7940510" y="4747378"/>
            <a:ext cx="3727234" cy="4881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012" dirty="0">
                <a:solidFill>
                  <a:srgbClr val="475569"/>
                </a:solidFill>
                <a:latin typeface="Inter"/>
                <a:ea typeface="Inter"/>
              </a:rPr>
              <a:t>Hidrocarburos, Cigarrillos, computadores, maquinas traga monedas, electrodomésticos y otros.</a:t>
            </a:r>
            <a:endParaRPr lang="en-US" sz="1012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sp>
        <p:nvSpPr>
          <p:cNvPr id="21" name="Rectángulo redondeado 29">
            <a:extLst>
              <a:ext uri="{FF2B5EF4-FFF2-40B4-BE49-F238E27FC236}">
                <a16:creationId xmlns:a16="http://schemas.microsoft.com/office/drawing/2014/main" id="{4489425C-D26C-9A33-D4F3-748F31E27E22}"/>
              </a:ext>
            </a:extLst>
          </p:cNvPr>
          <p:cNvSpPr/>
          <p:nvPr/>
        </p:nvSpPr>
        <p:spPr>
          <a:xfrm>
            <a:off x="6588753" y="5846680"/>
            <a:ext cx="669738" cy="2076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12" b="1" dirty="0">
                <a:solidFill>
                  <a:srgbClr val="475569"/>
                </a:solidFill>
                <a:latin typeface="Inter"/>
                <a:ea typeface="Inter"/>
              </a:rPr>
              <a:t>Delitos</a:t>
            </a:r>
            <a:endParaRPr lang="en-US" sz="1012" b="1" dirty="0">
              <a:solidFill>
                <a:srgbClr val="475569"/>
              </a:solidFill>
              <a:latin typeface="Inter"/>
              <a:ea typeface="Inter"/>
            </a:endParaRPr>
          </a:p>
        </p:txBody>
      </p:sp>
      <p:sp>
        <p:nvSpPr>
          <p:cNvPr id="22" name="Rectángulo redondeado 28">
            <a:extLst>
              <a:ext uri="{FF2B5EF4-FFF2-40B4-BE49-F238E27FC236}">
                <a16:creationId xmlns:a16="http://schemas.microsoft.com/office/drawing/2014/main" id="{B3B5EB3A-A594-5994-7251-D96219253AAC}"/>
              </a:ext>
            </a:extLst>
          </p:cNvPr>
          <p:cNvSpPr/>
          <p:nvPr/>
        </p:nvSpPr>
        <p:spPr>
          <a:xfrm>
            <a:off x="7940510" y="5270748"/>
            <a:ext cx="3727234" cy="130220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012" dirty="0">
                <a:solidFill>
                  <a:srgbClr val="475569"/>
                </a:solidFill>
                <a:latin typeface="Inter"/>
                <a:ea typeface="Inter"/>
              </a:rPr>
              <a:t>Contrabando, favorecimiento al contrabando, Favorecimiento al contrabando de hidrocarburos y sus derivados, artículo 320 C.P, Omisión del agente retenedor o recaudador. Corrupción de alimentos, productos médicos o material profiláctico, Ejercicio ilícito de actividad monopolística de arbitrio rentístico, Falsedad material en documento Público.</a:t>
            </a:r>
          </a:p>
        </p:txBody>
      </p:sp>
      <p:sp>
        <p:nvSpPr>
          <p:cNvPr id="24" name="Rectángulo redondeado 28">
            <a:extLst>
              <a:ext uri="{FF2B5EF4-FFF2-40B4-BE49-F238E27FC236}">
                <a16:creationId xmlns:a16="http://schemas.microsoft.com/office/drawing/2014/main" id="{7717A29B-353E-759B-3F79-3621F8C25FE6}"/>
              </a:ext>
            </a:extLst>
          </p:cNvPr>
          <p:cNvSpPr/>
          <p:nvPr/>
        </p:nvSpPr>
        <p:spPr>
          <a:xfrm>
            <a:off x="3144759" y="5497854"/>
            <a:ext cx="2758939" cy="108020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012" dirty="0">
                <a:solidFill>
                  <a:srgbClr val="475569"/>
                </a:solidFill>
                <a:latin typeface="Inter"/>
                <a:ea typeface="Inter"/>
              </a:rPr>
              <a:t>Contrabando, favorecimiento al contrabando, Omisión del agente retenedor o recaudador. Corrupción de alimentos, productos médicos o material profiláctico, Falsedad material en documento Público.</a:t>
            </a:r>
          </a:p>
        </p:txBody>
      </p:sp>
    </p:spTree>
    <p:extLst>
      <p:ext uri="{BB962C8B-B14F-4D97-AF65-F5344CB8AC3E}">
        <p14:creationId xmlns:p14="http://schemas.microsoft.com/office/powerpoint/2010/main" val="24913203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E9596-FAED-1078-FE78-D64532584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4939D98-5BCB-0EEA-F127-D000271598ED}"/>
              </a:ext>
            </a:extLst>
          </p:cNvPr>
          <p:cNvSpPr txBox="1"/>
          <p:nvPr/>
        </p:nvSpPr>
        <p:spPr>
          <a:xfrm>
            <a:off x="1882782" y="669147"/>
            <a:ext cx="9039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Proceso de apoyo y </a:t>
            </a:r>
            <a:r>
              <a:rPr lang="es-ES" sz="24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soporte</a:t>
            </a:r>
            <a:r>
              <a:rPr lang="es-ES" sz="22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Seccional Riohacha </a:t>
            </a:r>
            <a:endParaRPr lang="es-ES_tradnl" sz="22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0B7E3C7-4244-A2C7-1416-1A2584030504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ptos" panose="020B0004020202020204" pitchFamily="34" charset="0"/>
              </a:rPr>
              <a:t>www.dian.gov.co</a:t>
            </a: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FEFB93E8-2530-DACC-6660-1AC5EE751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4078DD28-5240-6F92-3AB7-F1A144EB4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546" y="229272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612D818-086F-DB3A-E1B8-2A4B44BD9943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226">
            <a:extLst>
              <a:ext uri="{FF2B5EF4-FFF2-40B4-BE49-F238E27FC236}">
                <a16:creationId xmlns:a16="http://schemas.microsoft.com/office/drawing/2014/main" id="{93EE17A5-3B5E-A39D-5F25-9E3B7F7EA05D}"/>
              </a:ext>
            </a:extLst>
          </p:cNvPr>
          <p:cNvGrpSpPr/>
          <p:nvPr/>
        </p:nvGrpSpPr>
        <p:grpSpPr>
          <a:xfrm>
            <a:off x="7298960" y="2639893"/>
            <a:ext cx="304417" cy="307496"/>
            <a:chOff x="-22620288" y="7026275"/>
            <a:chExt cx="3990975" cy="4689476"/>
          </a:xfrm>
          <a:solidFill>
            <a:schemeClr val="bg1"/>
          </a:solidFill>
        </p:grpSpPr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91788B73-BF77-A64B-E6F2-51654C189A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697950" y="7026275"/>
              <a:ext cx="2143125" cy="2527300"/>
            </a:xfrm>
            <a:custGeom>
              <a:avLst/>
              <a:gdLst>
                <a:gd name="T0" fmla="*/ 348 w 707"/>
                <a:gd name="T1" fmla="*/ 833 h 833"/>
                <a:gd name="T2" fmla="*/ 359 w 707"/>
                <a:gd name="T3" fmla="*/ 833 h 833"/>
                <a:gd name="T4" fmla="*/ 584 w 707"/>
                <a:gd name="T5" fmla="*/ 735 h 833"/>
                <a:gd name="T6" fmla="*/ 685 w 707"/>
                <a:gd name="T7" fmla="*/ 336 h 833"/>
                <a:gd name="T8" fmla="*/ 530 w 707"/>
                <a:gd name="T9" fmla="*/ 46 h 833"/>
                <a:gd name="T10" fmla="*/ 357 w 707"/>
                <a:gd name="T11" fmla="*/ 0 h 833"/>
                <a:gd name="T12" fmla="*/ 352 w 707"/>
                <a:gd name="T13" fmla="*/ 0 h 833"/>
                <a:gd name="T14" fmla="*/ 180 w 707"/>
                <a:gd name="T15" fmla="*/ 44 h 833"/>
                <a:gd name="T16" fmla="*/ 23 w 707"/>
                <a:gd name="T17" fmla="*/ 336 h 833"/>
                <a:gd name="T18" fmla="*/ 123 w 707"/>
                <a:gd name="T19" fmla="*/ 735 h 833"/>
                <a:gd name="T20" fmla="*/ 348 w 707"/>
                <a:gd name="T21" fmla="*/ 833 h 833"/>
                <a:gd name="T22" fmla="*/ 108 w 707"/>
                <a:gd name="T23" fmla="*/ 344 h 833"/>
                <a:gd name="T24" fmla="*/ 108 w 707"/>
                <a:gd name="T25" fmla="*/ 341 h 833"/>
                <a:gd name="T26" fmla="*/ 352 w 707"/>
                <a:gd name="T27" fmla="*/ 87 h 833"/>
                <a:gd name="T28" fmla="*/ 355 w 707"/>
                <a:gd name="T29" fmla="*/ 87 h 833"/>
                <a:gd name="T30" fmla="*/ 599 w 707"/>
                <a:gd name="T31" fmla="*/ 341 h 833"/>
                <a:gd name="T32" fmla="*/ 599 w 707"/>
                <a:gd name="T33" fmla="*/ 344 h 833"/>
                <a:gd name="T34" fmla="*/ 520 w 707"/>
                <a:gd name="T35" fmla="*/ 678 h 833"/>
                <a:gd name="T36" fmla="*/ 355 w 707"/>
                <a:gd name="T37" fmla="*/ 747 h 833"/>
                <a:gd name="T38" fmla="*/ 352 w 707"/>
                <a:gd name="T39" fmla="*/ 747 h 833"/>
                <a:gd name="T40" fmla="*/ 187 w 707"/>
                <a:gd name="T41" fmla="*/ 678 h 833"/>
                <a:gd name="T42" fmla="*/ 108 w 707"/>
                <a:gd name="T43" fmla="*/ 344 h 833"/>
                <a:gd name="T44" fmla="*/ 108 w 707"/>
                <a:gd name="T45" fmla="*/ 344 h 833"/>
                <a:gd name="T46" fmla="*/ 108 w 707"/>
                <a:gd name="T47" fmla="*/ 344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7" h="833">
                  <a:moveTo>
                    <a:pt x="348" y="833"/>
                  </a:moveTo>
                  <a:cubicBezTo>
                    <a:pt x="359" y="833"/>
                    <a:pt x="359" y="833"/>
                    <a:pt x="359" y="833"/>
                  </a:cubicBezTo>
                  <a:cubicBezTo>
                    <a:pt x="452" y="831"/>
                    <a:pt x="528" y="799"/>
                    <a:pt x="584" y="735"/>
                  </a:cubicBezTo>
                  <a:cubicBezTo>
                    <a:pt x="707" y="597"/>
                    <a:pt x="687" y="359"/>
                    <a:pt x="685" y="336"/>
                  </a:cubicBezTo>
                  <a:cubicBezTo>
                    <a:pt x="677" y="165"/>
                    <a:pt x="596" y="84"/>
                    <a:pt x="530" y="46"/>
                  </a:cubicBezTo>
                  <a:cubicBezTo>
                    <a:pt x="480" y="17"/>
                    <a:pt x="422" y="2"/>
                    <a:pt x="357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16" y="0"/>
                    <a:pt x="247" y="6"/>
                    <a:pt x="180" y="44"/>
                  </a:cubicBezTo>
                  <a:cubicBezTo>
                    <a:pt x="113" y="82"/>
                    <a:pt x="31" y="164"/>
                    <a:pt x="23" y="336"/>
                  </a:cubicBezTo>
                  <a:cubicBezTo>
                    <a:pt x="20" y="359"/>
                    <a:pt x="0" y="597"/>
                    <a:pt x="123" y="735"/>
                  </a:cubicBezTo>
                  <a:cubicBezTo>
                    <a:pt x="179" y="799"/>
                    <a:pt x="255" y="831"/>
                    <a:pt x="348" y="833"/>
                  </a:cubicBezTo>
                  <a:close/>
                  <a:moveTo>
                    <a:pt x="108" y="344"/>
                  </a:moveTo>
                  <a:cubicBezTo>
                    <a:pt x="108" y="343"/>
                    <a:pt x="108" y="342"/>
                    <a:pt x="108" y="341"/>
                  </a:cubicBezTo>
                  <a:cubicBezTo>
                    <a:pt x="119" y="112"/>
                    <a:pt x="282" y="87"/>
                    <a:pt x="352" y="87"/>
                  </a:cubicBezTo>
                  <a:cubicBezTo>
                    <a:pt x="355" y="87"/>
                    <a:pt x="355" y="87"/>
                    <a:pt x="355" y="87"/>
                  </a:cubicBezTo>
                  <a:cubicBezTo>
                    <a:pt x="442" y="89"/>
                    <a:pt x="589" y="124"/>
                    <a:pt x="599" y="341"/>
                  </a:cubicBezTo>
                  <a:cubicBezTo>
                    <a:pt x="599" y="342"/>
                    <a:pt x="599" y="343"/>
                    <a:pt x="599" y="344"/>
                  </a:cubicBezTo>
                  <a:cubicBezTo>
                    <a:pt x="599" y="346"/>
                    <a:pt x="622" y="564"/>
                    <a:pt x="520" y="678"/>
                  </a:cubicBezTo>
                  <a:cubicBezTo>
                    <a:pt x="480" y="724"/>
                    <a:pt x="426" y="746"/>
                    <a:pt x="355" y="747"/>
                  </a:cubicBezTo>
                  <a:cubicBezTo>
                    <a:pt x="352" y="747"/>
                    <a:pt x="352" y="747"/>
                    <a:pt x="352" y="747"/>
                  </a:cubicBezTo>
                  <a:cubicBezTo>
                    <a:pt x="282" y="746"/>
                    <a:pt x="227" y="724"/>
                    <a:pt x="187" y="678"/>
                  </a:cubicBezTo>
                  <a:cubicBezTo>
                    <a:pt x="86" y="564"/>
                    <a:pt x="108" y="346"/>
                    <a:pt x="108" y="344"/>
                  </a:cubicBezTo>
                  <a:close/>
                  <a:moveTo>
                    <a:pt x="108" y="344"/>
                  </a:moveTo>
                  <a:cubicBezTo>
                    <a:pt x="108" y="344"/>
                    <a:pt x="108" y="344"/>
                    <a:pt x="108" y="3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id="{E1E7A77C-D1CB-1B88-EB1A-E30301EE8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620288" y="9526588"/>
              <a:ext cx="3990975" cy="2189163"/>
            </a:xfrm>
            <a:custGeom>
              <a:avLst/>
              <a:gdLst>
                <a:gd name="T0" fmla="*/ 1315 w 1316"/>
                <a:gd name="T1" fmla="*/ 404 h 722"/>
                <a:gd name="T2" fmla="*/ 1315 w 1316"/>
                <a:gd name="T3" fmla="*/ 403 h 722"/>
                <a:gd name="T4" fmla="*/ 1315 w 1316"/>
                <a:gd name="T5" fmla="*/ 395 h 722"/>
                <a:gd name="T6" fmla="*/ 1170 w 1316"/>
                <a:gd name="T7" fmla="*/ 136 h 722"/>
                <a:gd name="T8" fmla="*/ 1167 w 1316"/>
                <a:gd name="T9" fmla="*/ 135 h 722"/>
                <a:gd name="T10" fmla="*/ 901 w 1316"/>
                <a:gd name="T11" fmla="*/ 14 h 722"/>
                <a:gd name="T12" fmla="*/ 841 w 1316"/>
                <a:gd name="T13" fmla="*/ 25 h 722"/>
                <a:gd name="T14" fmla="*/ 851 w 1316"/>
                <a:gd name="T15" fmla="*/ 85 h 722"/>
                <a:gd name="T16" fmla="*/ 1144 w 1316"/>
                <a:gd name="T17" fmla="*/ 218 h 722"/>
                <a:gd name="T18" fmla="*/ 1229 w 1316"/>
                <a:gd name="T19" fmla="*/ 398 h 722"/>
                <a:gd name="T20" fmla="*/ 1229 w 1316"/>
                <a:gd name="T21" fmla="*/ 406 h 722"/>
                <a:gd name="T22" fmla="*/ 1222 w 1316"/>
                <a:gd name="T23" fmla="*/ 504 h 722"/>
                <a:gd name="T24" fmla="*/ 658 w 1316"/>
                <a:gd name="T25" fmla="*/ 636 h 722"/>
                <a:gd name="T26" fmla="*/ 94 w 1316"/>
                <a:gd name="T27" fmla="*/ 504 h 722"/>
                <a:gd name="T28" fmla="*/ 87 w 1316"/>
                <a:gd name="T29" fmla="*/ 405 h 722"/>
                <a:gd name="T30" fmla="*/ 87 w 1316"/>
                <a:gd name="T31" fmla="*/ 397 h 722"/>
                <a:gd name="T32" fmla="*/ 172 w 1316"/>
                <a:gd name="T33" fmla="*/ 218 h 722"/>
                <a:gd name="T34" fmla="*/ 465 w 1316"/>
                <a:gd name="T35" fmla="*/ 85 h 722"/>
                <a:gd name="T36" fmla="*/ 475 w 1316"/>
                <a:gd name="T37" fmla="*/ 24 h 722"/>
                <a:gd name="T38" fmla="*/ 415 w 1316"/>
                <a:gd name="T39" fmla="*/ 14 h 722"/>
                <a:gd name="T40" fmla="*/ 149 w 1316"/>
                <a:gd name="T41" fmla="*/ 135 h 722"/>
                <a:gd name="T42" fmla="*/ 146 w 1316"/>
                <a:gd name="T43" fmla="*/ 136 h 722"/>
                <a:gd name="T44" fmla="*/ 1 w 1316"/>
                <a:gd name="T45" fmla="*/ 395 h 722"/>
                <a:gd name="T46" fmla="*/ 1 w 1316"/>
                <a:gd name="T47" fmla="*/ 403 h 722"/>
                <a:gd name="T48" fmla="*/ 1 w 1316"/>
                <a:gd name="T49" fmla="*/ 404 h 722"/>
                <a:gd name="T50" fmla="*/ 17 w 1316"/>
                <a:gd name="T51" fmla="*/ 549 h 722"/>
                <a:gd name="T52" fmla="*/ 34 w 1316"/>
                <a:gd name="T53" fmla="*/ 569 h 722"/>
                <a:gd name="T54" fmla="*/ 658 w 1316"/>
                <a:gd name="T55" fmla="*/ 722 h 722"/>
                <a:gd name="T56" fmla="*/ 1283 w 1316"/>
                <a:gd name="T57" fmla="*/ 569 h 722"/>
                <a:gd name="T58" fmla="*/ 1300 w 1316"/>
                <a:gd name="T59" fmla="*/ 549 h 722"/>
                <a:gd name="T60" fmla="*/ 1315 w 1316"/>
                <a:gd name="T61" fmla="*/ 404 h 722"/>
                <a:gd name="T62" fmla="*/ 1315 w 1316"/>
                <a:gd name="T63" fmla="*/ 404 h 722"/>
                <a:gd name="T64" fmla="*/ 1315 w 1316"/>
                <a:gd name="T65" fmla="*/ 404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16" h="722">
                  <a:moveTo>
                    <a:pt x="1315" y="404"/>
                  </a:moveTo>
                  <a:cubicBezTo>
                    <a:pt x="1315" y="403"/>
                    <a:pt x="1315" y="403"/>
                    <a:pt x="1315" y="403"/>
                  </a:cubicBezTo>
                  <a:cubicBezTo>
                    <a:pt x="1315" y="400"/>
                    <a:pt x="1315" y="398"/>
                    <a:pt x="1315" y="395"/>
                  </a:cubicBezTo>
                  <a:cubicBezTo>
                    <a:pt x="1313" y="332"/>
                    <a:pt x="1309" y="183"/>
                    <a:pt x="1170" y="136"/>
                  </a:cubicBezTo>
                  <a:cubicBezTo>
                    <a:pt x="1169" y="136"/>
                    <a:pt x="1168" y="135"/>
                    <a:pt x="1167" y="135"/>
                  </a:cubicBezTo>
                  <a:cubicBezTo>
                    <a:pt x="1022" y="98"/>
                    <a:pt x="902" y="15"/>
                    <a:pt x="901" y="14"/>
                  </a:cubicBezTo>
                  <a:cubicBezTo>
                    <a:pt x="882" y="0"/>
                    <a:pt x="855" y="5"/>
                    <a:pt x="841" y="25"/>
                  </a:cubicBezTo>
                  <a:cubicBezTo>
                    <a:pt x="827" y="44"/>
                    <a:pt x="832" y="71"/>
                    <a:pt x="851" y="85"/>
                  </a:cubicBezTo>
                  <a:cubicBezTo>
                    <a:pt x="857" y="89"/>
                    <a:pt x="984" y="177"/>
                    <a:pt x="1144" y="218"/>
                  </a:cubicBezTo>
                  <a:cubicBezTo>
                    <a:pt x="1218" y="245"/>
                    <a:pt x="1226" y="325"/>
                    <a:pt x="1229" y="398"/>
                  </a:cubicBezTo>
                  <a:cubicBezTo>
                    <a:pt x="1229" y="400"/>
                    <a:pt x="1229" y="403"/>
                    <a:pt x="1229" y="406"/>
                  </a:cubicBezTo>
                  <a:cubicBezTo>
                    <a:pt x="1229" y="434"/>
                    <a:pt x="1227" y="479"/>
                    <a:pt x="1222" y="504"/>
                  </a:cubicBezTo>
                  <a:cubicBezTo>
                    <a:pt x="1170" y="534"/>
                    <a:pt x="967" y="636"/>
                    <a:pt x="658" y="636"/>
                  </a:cubicBezTo>
                  <a:cubicBezTo>
                    <a:pt x="350" y="636"/>
                    <a:pt x="146" y="534"/>
                    <a:pt x="94" y="504"/>
                  </a:cubicBezTo>
                  <a:cubicBezTo>
                    <a:pt x="89" y="479"/>
                    <a:pt x="86" y="434"/>
                    <a:pt x="87" y="405"/>
                  </a:cubicBezTo>
                  <a:cubicBezTo>
                    <a:pt x="87" y="403"/>
                    <a:pt x="87" y="400"/>
                    <a:pt x="87" y="397"/>
                  </a:cubicBezTo>
                  <a:cubicBezTo>
                    <a:pt x="90" y="324"/>
                    <a:pt x="98" y="245"/>
                    <a:pt x="172" y="218"/>
                  </a:cubicBezTo>
                  <a:cubicBezTo>
                    <a:pt x="332" y="177"/>
                    <a:pt x="459" y="88"/>
                    <a:pt x="465" y="85"/>
                  </a:cubicBezTo>
                  <a:cubicBezTo>
                    <a:pt x="484" y="71"/>
                    <a:pt x="489" y="44"/>
                    <a:pt x="475" y="24"/>
                  </a:cubicBezTo>
                  <a:cubicBezTo>
                    <a:pt x="461" y="5"/>
                    <a:pt x="434" y="0"/>
                    <a:pt x="415" y="14"/>
                  </a:cubicBezTo>
                  <a:cubicBezTo>
                    <a:pt x="414" y="15"/>
                    <a:pt x="294" y="98"/>
                    <a:pt x="149" y="135"/>
                  </a:cubicBezTo>
                  <a:cubicBezTo>
                    <a:pt x="148" y="135"/>
                    <a:pt x="147" y="135"/>
                    <a:pt x="146" y="136"/>
                  </a:cubicBezTo>
                  <a:cubicBezTo>
                    <a:pt x="7" y="183"/>
                    <a:pt x="3" y="332"/>
                    <a:pt x="1" y="395"/>
                  </a:cubicBezTo>
                  <a:cubicBezTo>
                    <a:pt x="1" y="398"/>
                    <a:pt x="1" y="400"/>
                    <a:pt x="1" y="403"/>
                  </a:cubicBezTo>
                  <a:cubicBezTo>
                    <a:pt x="1" y="404"/>
                    <a:pt x="1" y="404"/>
                    <a:pt x="1" y="404"/>
                  </a:cubicBezTo>
                  <a:cubicBezTo>
                    <a:pt x="1" y="420"/>
                    <a:pt x="0" y="506"/>
                    <a:pt x="17" y="549"/>
                  </a:cubicBezTo>
                  <a:cubicBezTo>
                    <a:pt x="20" y="557"/>
                    <a:pt x="26" y="564"/>
                    <a:pt x="34" y="569"/>
                  </a:cubicBezTo>
                  <a:cubicBezTo>
                    <a:pt x="43" y="575"/>
                    <a:pt x="274" y="722"/>
                    <a:pt x="658" y="722"/>
                  </a:cubicBezTo>
                  <a:cubicBezTo>
                    <a:pt x="1043" y="722"/>
                    <a:pt x="1274" y="575"/>
                    <a:pt x="1283" y="569"/>
                  </a:cubicBezTo>
                  <a:cubicBezTo>
                    <a:pt x="1290" y="564"/>
                    <a:pt x="1297" y="557"/>
                    <a:pt x="1300" y="549"/>
                  </a:cubicBezTo>
                  <a:cubicBezTo>
                    <a:pt x="1316" y="506"/>
                    <a:pt x="1315" y="421"/>
                    <a:pt x="1315" y="404"/>
                  </a:cubicBezTo>
                  <a:close/>
                  <a:moveTo>
                    <a:pt x="1315" y="404"/>
                  </a:moveTo>
                  <a:cubicBezTo>
                    <a:pt x="1315" y="404"/>
                    <a:pt x="1315" y="404"/>
                    <a:pt x="1315" y="40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0" name="Group 229">
            <a:extLst>
              <a:ext uri="{FF2B5EF4-FFF2-40B4-BE49-F238E27FC236}">
                <a16:creationId xmlns:a16="http://schemas.microsoft.com/office/drawing/2014/main" id="{0B32B519-A5E5-D2C0-4A7D-35A48DCE51FB}"/>
              </a:ext>
            </a:extLst>
          </p:cNvPr>
          <p:cNvGrpSpPr/>
          <p:nvPr/>
        </p:nvGrpSpPr>
        <p:grpSpPr>
          <a:xfrm>
            <a:off x="7686995" y="3689632"/>
            <a:ext cx="379125" cy="306843"/>
            <a:chOff x="-22879050" y="1400175"/>
            <a:chExt cx="4719637" cy="4443413"/>
          </a:xfrm>
          <a:solidFill>
            <a:schemeClr val="bg1"/>
          </a:solidFill>
        </p:grpSpPr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EA986622-064D-A3A6-1369-0967DC56C3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974175" y="4097338"/>
              <a:ext cx="269875" cy="503238"/>
            </a:xfrm>
            <a:custGeom>
              <a:avLst/>
              <a:gdLst>
                <a:gd name="T0" fmla="*/ 45 w 89"/>
                <a:gd name="T1" fmla="*/ 0 h 166"/>
                <a:gd name="T2" fmla="*/ 0 w 89"/>
                <a:gd name="T3" fmla="*/ 45 h 166"/>
                <a:gd name="T4" fmla="*/ 0 w 89"/>
                <a:gd name="T5" fmla="*/ 122 h 166"/>
                <a:gd name="T6" fmla="*/ 45 w 89"/>
                <a:gd name="T7" fmla="*/ 166 h 166"/>
                <a:gd name="T8" fmla="*/ 89 w 89"/>
                <a:gd name="T9" fmla="*/ 122 h 166"/>
                <a:gd name="T10" fmla="*/ 89 w 89"/>
                <a:gd name="T11" fmla="*/ 45 h 166"/>
                <a:gd name="T12" fmla="*/ 45 w 89"/>
                <a:gd name="T13" fmla="*/ 0 h 166"/>
                <a:gd name="T14" fmla="*/ 45 w 89"/>
                <a:gd name="T15" fmla="*/ 0 h 166"/>
                <a:gd name="T16" fmla="*/ 45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5" y="166"/>
                  </a:cubicBezTo>
                  <a:cubicBezTo>
                    <a:pt x="69" y="166"/>
                    <a:pt x="89" y="146"/>
                    <a:pt x="89" y="122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BEFBBDAA-F318-36A5-799B-57D52A552F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34425" y="4097338"/>
              <a:ext cx="269875" cy="503238"/>
            </a:xfrm>
            <a:custGeom>
              <a:avLst/>
              <a:gdLst>
                <a:gd name="T0" fmla="*/ 44 w 89"/>
                <a:gd name="T1" fmla="*/ 0 h 166"/>
                <a:gd name="T2" fmla="*/ 0 w 89"/>
                <a:gd name="T3" fmla="*/ 45 h 166"/>
                <a:gd name="T4" fmla="*/ 0 w 89"/>
                <a:gd name="T5" fmla="*/ 122 h 166"/>
                <a:gd name="T6" fmla="*/ 44 w 89"/>
                <a:gd name="T7" fmla="*/ 166 h 166"/>
                <a:gd name="T8" fmla="*/ 89 w 89"/>
                <a:gd name="T9" fmla="*/ 122 h 166"/>
                <a:gd name="T10" fmla="*/ 89 w 89"/>
                <a:gd name="T11" fmla="*/ 45 h 166"/>
                <a:gd name="T12" fmla="*/ 44 w 89"/>
                <a:gd name="T13" fmla="*/ 0 h 166"/>
                <a:gd name="T14" fmla="*/ 44 w 89"/>
                <a:gd name="T15" fmla="*/ 0 h 166"/>
                <a:gd name="T16" fmla="*/ 44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4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2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20"/>
                    <a:pt x="69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2BD953C1-756D-50AA-4E98-3438CD39C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894675" y="40973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5 h 166"/>
                <a:gd name="T4" fmla="*/ 0 w 88"/>
                <a:gd name="T5" fmla="*/ 122 h 166"/>
                <a:gd name="T6" fmla="*/ 44 w 88"/>
                <a:gd name="T7" fmla="*/ 166 h 166"/>
                <a:gd name="T8" fmla="*/ 88 w 88"/>
                <a:gd name="T9" fmla="*/ 122 h 166"/>
                <a:gd name="T10" fmla="*/ 88 w 88"/>
                <a:gd name="T11" fmla="*/ 45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19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19" y="166"/>
                    <a:pt x="44" y="166"/>
                  </a:cubicBezTo>
                  <a:cubicBezTo>
                    <a:pt x="68" y="166"/>
                    <a:pt x="88" y="146"/>
                    <a:pt x="88" y="122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1D7087B7-C67F-86A8-E230-EBC61AC7E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10488" y="40973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5 h 166"/>
                <a:gd name="T4" fmla="*/ 0 w 88"/>
                <a:gd name="T5" fmla="*/ 122 h 166"/>
                <a:gd name="T6" fmla="*/ 44 w 88"/>
                <a:gd name="T7" fmla="*/ 166 h 166"/>
                <a:gd name="T8" fmla="*/ 88 w 88"/>
                <a:gd name="T9" fmla="*/ 122 h 166"/>
                <a:gd name="T10" fmla="*/ 88 w 88"/>
                <a:gd name="T11" fmla="*/ 45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19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19" y="166"/>
                    <a:pt x="44" y="166"/>
                  </a:cubicBezTo>
                  <a:cubicBezTo>
                    <a:pt x="68" y="166"/>
                    <a:pt x="88" y="146"/>
                    <a:pt x="88" y="122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C3CB5799-112C-AB75-1181-D1BCF2E36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73913" y="4097338"/>
              <a:ext cx="271462" cy="503238"/>
            </a:xfrm>
            <a:custGeom>
              <a:avLst/>
              <a:gdLst>
                <a:gd name="T0" fmla="*/ 45 w 89"/>
                <a:gd name="T1" fmla="*/ 0 h 166"/>
                <a:gd name="T2" fmla="*/ 0 w 89"/>
                <a:gd name="T3" fmla="*/ 45 h 166"/>
                <a:gd name="T4" fmla="*/ 0 w 89"/>
                <a:gd name="T5" fmla="*/ 122 h 166"/>
                <a:gd name="T6" fmla="*/ 45 w 89"/>
                <a:gd name="T7" fmla="*/ 166 h 166"/>
                <a:gd name="T8" fmla="*/ 89 w 89"/>
                <a:gd name="T9" fmla="*/ 122 h 166"/>
                <a:gd name="T10" fmla="*/ 89 w 89"/>
                <a:gd name="T11" fmla="*/ 45 h 166"/>
                <a:gd name="T12" fmla="*/ 45 w 89"/>
                <a:gd name="T13" fmla="*/ 0 h 166"/>
                <a:gd name="T14" fmla="*/ 45 w 89"/>
                <a:gd name="T15" fmla="*/ 0 h 166"/>
                <a:gd name="T16" fmla="*/ 45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5" y="166"/>
                  </a:cubicBezTo>
                  <a:cubicBezTo>
                    <a:pt x="69" y="166"/>
                    <a:pt x="89" y="146"/>
                    <a:pt x="89" y="122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239F6C70-B1AA-50B4-2707-B8303748B5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332575" y="40973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5 h 166"/>
                <a:gd name="T4" fmla="*/ 0 w 88"/>
                <a:gd name="T5" fmla="*/ 122 h 166"/>
                <a:gd name="T6" fmla="*/ 44 w 88"/>
                <a:gd name="T7" fmla="*/ 166 h 166"/>
                <a:gd name="T8" fmla="*/ 88 w 88"/>
                <a:gd name="T9" fmla="*/ 122 h 166"/>
                <a:gd name="T10" fmla="*/ 88 w 88"/>
                <a:gd name="T11" fmla="*/ 45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8" y="146"/>
                    <a:pt x="88" y="122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20"/>
                    <a:pt x="69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D284C284-E244-84D7-3B66-CD6D7F8714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974175" y="3348038"/>
              <a:ext cx="269875" cy="503238"/>
            </a:xfrm>
            <a:custGeom>
              <a:avLst/>
              <a:gdLst>
                <a:gd name="T0" fmla="*/ 45 w 89"/>
                <a:gd name="T1" fmla="*/ 0 h 166"/>
                <a:gd name="T2" fmla="*/ 0 w 89"/>
                <a:gd name="T3" fmla="*/ 44 h 166"/>
                <a:gd name="T4" fmla="*/ 0 w 89"/>
                <a:gd name="T5" fmla="*/ 121 h 166"/>
                <a:gd name="T6" fmla="*/ 45 w 89"/>
                <a:gd name="T7" fmla="*/ 166 h 166"/>
                <a:gd name="T8" fmla="*/ 89 w 89"/>
                <a:gd name="T9" fmla="*/ 121 h 166"/>
                <a:gd name="T10" fmla="*/ 89 w 89"/>
                <a:gd name="T11" fmla="*/ 44 h 166"/>
                <a:gd name="T12" fmla="*/ 45 w 89"/>
                <a:gd name="T13" fmla="*/ 0 h 166"/>
                <a:gd name="T14" fmla="*/ 45 w 89"/>
                <a:gd name="T15" fmla="*/ 0 h 166"/>
                <a:gd name="T16" fmla="*/ 45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5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20" y="166"/>
                    <a:pt x="45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0800BD6D-99E8-DD77-F81A-5D20026103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434425" y="3348038"/>
              <a:ext cx="269875" cy="503238"/>
            </a:xfrm>
            <a:custGeom>
              <a:avLst/>
              <a:gdLst>
                <a:gd name="T0" fmla="*/ 44 w 89"/>
                <a:gd name="T1" fmla="*/ 0 h 166"/>
                <a:gd name="T2" fmla="*/ 0 w 89"/>
                <a:gd name="T3" fmla="*/ 44 h 166"/>
                <a:gd name="T4" fmla="*/ 0 w 89"/>
                <a:gd name="T5" fmla="*/ 121 h 166"/>
                <a:gd name="T6" fmla="*/ 44 w 89"/>
                <a:gd name="T7" fmla="*/ 166 h 166"/>
                <a:gd name="T8" fmla="*/ 89 w 89"/>
                <a:gd name="T9" fmla="*/ 121 h 166"/>
                <a:gd name="T10" fmla="*/ 89 w 89"/>
                <a:gd name="T11" fmla="*/ 44 h 166"/>
                <a:gd name="T12" fmla="*/ 44 w 89"/>
                <a:gd name="T13" fmla="*/ 0 h 166"/>
                <a:gd name="T14" fmla="*/ 44 w 89"/>
                <a:gd name="T15" fmla="*/ 0 h 166"/>
                <a:gd name="T16" fmla="*/ 44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9" y="20"/>
                    <a:pt x="69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6F123FF9-C272-E9B8-CE22-65274C9F47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894675" y="33480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4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88 w 88"/>
                <a:gd name="T11" fmla="*/ 44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19" y="166"/>
                    <a:pt x="44" y="166"/>
                  </a:cubicBezTo>
                  <a:cubicBezTo>
                    <a:pt x="68" y="166"/>
                    <a:pt x="88" y="146"/>
                    <a:pt x="88" y="121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6DC60251-E0E2-CA79-27C2-376365A5E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10488" y="33480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4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88 w 88"/>
                <a:gd name="T11" fmla="*/ 44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19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19" y="166"/>
                    <a:pt x="44" y="166"/>
                  </a:cubicBezTo>
                  <a:cubicBezTo>
                    <a:pt x="68" y="166"/>
                    <a:pt x="88" y="146"/>
                    <a:pt x="88" y="121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8CB43FEB-7C2F-42FF-D16C-51E0026CE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73913" y="3348038"/>
              <a:ext cx="271462" cy="503238"/>
            </a:xfrm>
            <a:custGeom>
              <a:avLst/>
              <a:gdLst>
                <a:gd name="T0" fmla="*/ 45 w 89"/>
                <a:gd name="T1" fmla="*/ 0 h 166"/>
                <a:gd name="T2" fmla="*/ 0 w 89"/>
                <a:gd name="T3" fmla="*/ 44 h 166"/>
                <a:gd name="T4" fmla="*/ 0 w 89"/>
                <a:gd name="T5" fmla="*/ 121 h 166"/>
                <a:gd name="T6" fmla="*/ 45 w 89"/>
                <a:gd name="T7" fmla="*/ 166 h 166"/>
                <a:gd name="T8" fmla="*/ 89 w 89"/>
                <a:gd name="T9" fmla="*/ 121 h 166"/>
                <a:gd name="T10" fmla="*/ 89 w 89"/>
                <a:gd name="T11" fmla="*/ 44 h 166"/>
                <a:gd name="T12" fmla="*/ 45 w 89"/>
                <a:gd name="T13" fmla="*/ 0 h 166"/>
                <a:gd name="T14" fmla="*/ 45 w 89"/>
                <a:gd name="T15" fmla="*/ 0 h 166"/>
                <a:gd name="T16" fmla="*/ 45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5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20" y="166"/>
                    <a:pt x="45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8F941722-F159-0FC4-B5D4-0B7848ACCB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332575" y="3348038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4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88 w 88"/>
                <a:gd name="T11" fmla="*/ 44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8" y="146"/>
                    <a:pt x="88" y="121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id="{A0F7E8CA-48D0-99FA-E42F-83C67D501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191538" y="1971675"/>
              <a:ext cx="269875" cy="503238"/>
            </a:xfrm>
            <a:custGeom>
              <a:avLst/>
              <a:gdLst>
                <a:gd name="T0" fmla="*/ 44 w 89"/>
                <a:gd name="T1" fmla="*/ 0 h 166"/>
                <a:gd name="T2" fmla="*/ 0 w 89"/>
                <a:gd name="T3" fmla="*/ 45 h 166"/>
                <a:gd name="T4" fmla="*/ 0 w 89"/>
                <a:gd name="T5" fmla="*/ 122 h 166"/>
                <a:gd name="T6" fmla="*/ 44 w 89"/>
                <a:gd name="T7" fmla="*/ 166 h 166"/>
                <a:gd name="T8" fmla="*/ 89 w 89"/>
                <a:gd name="T9" fmla="*/ 122 h 166"/>
                <a:gd name="T10" fmla="*/ 89 w 89"/>
                <a:gd name="T11" fmla="*/ 45 h 166"/>
                <a:gd name="T12" fmla="*/ 44 w 89"/>
                <a:gd name="T13" fmla="*/ 0 h 166"/>
                <a:gd name="T14" fmla="*/ 44 w 89"/>
                <a:gd name="T15" fmla="*/ 0 h 166"/>
                <a:gd name="T16" fmla="*/ 44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4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2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20"/>
                    <a:pt x="69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A6346502-CD6E-F7B4-DA5E-80A1336335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651788" y="1971675"/>
              <a:ext cx="266700" cy="503238"/>
            </a:xfrm>
            <a:custGeom>
              <a:avLst/>
              <a:gdLst>
                <a:gd name="T0" fmla="*/ 44 w 88"/>
                <a:gd name="T1" fmla="*/ 0 h 166"/>
                <a:gd name="T2" fmla="*/ 0 w 88"/>
                <a:gd name="T3" fmla="*/ 45 h 166"/>
                <a:gd name="T4" fmla="*/ 0 w 88"/>
                <a:gd name="T5" fmla="*/ 122 h 166"/>
                <a:gd name="T6" fmla="*/ 44 w 88"/>
                <a:gd name="T7" fmla="*/ 166 h 166"/>
                <a:gd name="T8" fmla="*/ 88 w 88"/>
                <a:gd name="T9" fmla="*/ 122 h 166"/>
                <a:gd name="T10" fmla="*/ 88 w 88"/>
                <a:gd name="T11" fmla="*/ 45 h 166"/>
                <a:gd name="T12" fmla="*/ 44 w 88"/>
                <a:gd name="T13" fmla="*/ 0 h 166"/>
                <a:gd name="T14" fmla="*/ 44 w 88"/>
                <a:gd name="T15" fmla="*/ 0 h 166"/>
                <a:gd name="T16" fmla="*/ 44 w 88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66">
                  <a:moveTo>
                    <a:pt x="44" y="0"/>
                  </a:moveTo>
                  <a:cubicBezTo>
                    <a:pt x="19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19" y="166"/>
                    <a:pt x="44" y="166"/>
                  </a:cubicBezTo>
                  <a:cubicBezTo>
                    <a:pt x="68" y="166"/>
                    <a:pt x="88" y="146"/>
                    <a:pt x="88" y="122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0"/>
                  </a:move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93085984-EA4F-8BA0-E35F-9DF4B0F426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115213" y="1971675"/>
              <a:ext cx="269875" cy="503238"/>
            </a:xfrm>
            <a:custGeom>
              <a:avLst/>
              <a:gdLst>
                <a:gd name="T0" fmla="*/ 45 w 89"/>
                <a:gd name="T1" fmla="*/ 0 h 166"/>
                <a:gd name="T2" fmla="*/ 0 w 89"/>
                <a:gd name="T3" fmla="*/ 45 h 166"/>
                <a:gd name="T4" fmla="*/ 0 w 89"/>
                <a:gd name="T5" fmla="*/ 122 h 166"/>
                <a:gd name="T6" fmla="*/ 45 w 89"/>
                <a:gd name="T7" fmla="*/ 166 h 166"/>
                <a:gd name="T8" fmla="*/ 89 w 89"/>
                <a:gd name="T9" fmla="*/ 122 h 166"/>
                <a:gd name="T10" fmla="*/ 89 w 89"/>
                <a:gd name="T11" fmla="*/ 45 h 166"/>
                <a:gd name="T12" fmla="*/ 45 w 89"/>
                <a:gd name="T13" fmla="*/ 0 h 166"/>
                <a:gd name="T14" fmla="*/ 45 w 89"/>
                <a:gd name="T15" fmla="*/ 0 h 166"/>
                <a:gd name="T16" fmla="*/ 45 w 89"/>
                <a:gd name="T1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166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46"/>
                    <a:pt x="20" y="166"/>
                    <a:pt x="45" y="166"/>
                  </a:cubicBezTo>
                  <a:cubicBezTo>
                    <a:pt x="69" y="166"/>
                    <a:pt x="89" y="146"/>
                    <a:pt x="89" y="122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20"/>
                    <a:pt x="69" y="0"/>
                    <a:pt x="45" y="0"/>
                  </a:cubicBez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9F1ACE0C-58C5-E634-7054-91F2A32E5F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2879050" y="1400175"/>
              <a:ext cx="4719637" cy="4443413"/>
            </a:xfrm>
            <a:custGeom>
              <a:avLst/>
              <a:gdLst>
                <a:gd name="T0" fmla="*/ 1511 w 1556"/>
                <a:gd name="T1" fmla="*/ 426 h 1465"/>
                <a:gd name="T2" fmla="*/ 1183 w 1556"/>
                <a:gd name="T3" fmla="*/ 426 h 1465"/>
                <a:gd name="T4" fmla="*/ 1183 w 1556"/>
                <a:gd name="T5" fmla="*/ 44 h 1465"/>
                <a:gd name="T6" fmla="*/ 1138 w 1556"/>
                <a:gd name="T7" fmla="*/ 0 h 1465"/>
                <a:gd name="T8" fmla="*/ 418 w 1556"/>
                <a:gd name="T9" fmla="*/ 0 h 1465"/>
                <a:gd name="T10" fmla="*/ 373 w 1556"/>
                <a:gd name="T11" fmla="*/ 44 h 1465"/>
                <a:gd name="T12" fmla="*/ 373 w 1556"/>
                <a:gd name="T13" fmla="*/ 426 h 1465"/>
                <a:gd name="T14" fmla="*/ 45 w 1556"/>
                <a:gd name="T15" fmla="*/ 426 h 1465"/>
                <a:gd name="T16" fmla="*/ 0 w 1556"/>
                <a:gd name="T17" fmla="*/ 470 h 1465"/>
                <a:gd name="T18" fmla="*/ 45 w 1556"/>
                <a:gd name="T19" fmla="*/ 515 h 1465"/>
                <a:gd name="T20" fmla="*/ 86 w 1556"/>
                <a:gd name="T21" fmla="*/ 515 h 1465"/>
                <a:gd name="T22" fmla="*/ 86 w 1556"/>
                <a:gd name="T23" fmla="*/ 1421 h 1465"/>
                <a:gd name="T24" fmla="*/ 131 w 1556"/>
                <a:gd name="T25" fmla="*/ 1465 h 1465"/>
                <a:gd name="T26" fmla="*/ 1425 w 1556"/>
                <a:gd name="T27" fmla="*/ 1465 h 1465"/>
                <a:gd name="T28" fmla="*/ 1470 w 1556"/>
                <a:gd name="T29" fmla="*/ 1421 h 1465"/>
                <a:gd name="T30" fmla="*/ 1470 w 1556"/>
                <a:gd name="T31" fmla="*/ 515 h 1465"/>
                <a:gd name="T32" fmla="*/ 1511 w 1556"/>
                <a:gd name="T33" fmla="*/ 515 h 1465"/>
                <a:gd name="T34" fmla="*/ 1556 w 1556"/>
                <a:gd name="T35" fmla="*/ 470 h 1465"/>
                <a:gd name="T36" fmla="*/ 1511 w 1556"/>
                <a:gd name="T37" fmla="*/ 426 h 1465"/>
                <a:gd name="T38" fmla="*/ 997 w 1556"/>
                <a:gd name="T39" fmla="*/ 1376 h 1465"/>
                <a:gd name="T40" fmla="*/ 822 w 1556"/>
                <a:gd name="T41" fmla="*/ 1376 h 1465"/>
                <a:gd name="T42" fmla="*/ 822 w 1556"/>
                <a:gd name="T43" fmla="*/ 1371 h 1465"/>
                <a:gd name="T44" fmla="*/ 822 w 1556"/>
                <a:gd name="T45" fmla="*/ 1305 h 1465"/>
                <a:gd name="T46" fmla="*/ 997 w 1556"/>
                <a:gd name="T47" fmla="*/ 1305 h 1465"/>
                <a:gd name="T48" fmla="*/ 997 w 1556"/>
                <a:gd name="T49" fmla="*/ 1376 h 1465"/>
                <a:gd name="T50" fmla="*/ 734 w 1556"/>
                <a:gd name="T51" fmla="*/ 1376 h 1465"/>
                <a:gd name="T52" fmla="*/ 559 w 1556"/>
                <a:gd name="T53" fmla="*/ 1376 h 1465"/>
                <a:gd name="T54" fmla="*/ 559 w 1556"/>
                <a:gd name="T55" fmla="*/ 1305 h 1465"/>
                <a:gd name="T56" fmla="*/ 734 w 1556"/>
                <a:gd name="T57" fmla="*/ 1305 h 1465"/>
                <a:gd name="T58" fmla="*/ 734 w 1556"/>
                <a:gd name="T59" fmla="*/ 1371 h 1465"/>
                <a:gd name="T60" fmla="*/ 734 w 1556"/>
                <a:gd name="T61" fmla="*/ 1376 h 1465"/>
                <a:gd name="T62" fmla="*/ 1085 w 1556"/>
                <a:gd name="T63" fmla="*/ 1376 h 1465"/>
                <a:gd name="T64" fmla="*/ 1085 w 1556"/>
                <a:gd name="T65" fmla="*/ 1260 h 1465"/>
                <a:gd name="T66" fmla="*/ 1041 w 1556"/>
                <a:gd name="T67" fmla="*/ 1216 h 1465"/>
                <a:gd name="T68" fmla="*/ 515 w 1556"/>
                <a:gd name="T69" fmla="*/ 1216 h 1465"/>
                <a:gd name="T70" fmla="*/ 470 w 1556"/>
                <a:gd name="T71" fmla="*/ 1260 h 1465"/>
                <a:gd name="T72" fmla="*/ 470 w 1556"/>
                <a:gd name="T73" fmla="*/ 1376 h 1465"/>
                <a:gd name="T74" fmla="*/ 175 w 1556"/>
                <a:gd name="T75" fmla="*/ 1376 h 1465"/>
                <a:gd name="T76" fmla="*/ 175 w 1556"/>
                <a:gd name="T77" fmla="*/ 515 h 1465"/>
                <a:gd name="T78" fmla="*/ 1381 w 1556"/>
                <a:gd name="T79" fmla="*/ 515 h 1465"/>
                <a:gd name="T80" fmla="*/ 1381 w 1556"/>
                <a:gd name="T81" fmla="*/ 1376 h 1465"/>
                <a:gd name="T82" fmla="*/ 1085 w 1556"/>
                <a:gd name="T83" fmla="*/ 1376 h 1465"/>
                <a:gd name="T84" fmla="*/ 462 w 1556"/>
                <a:gd name="T85" fmla="*/ 89 h 1465"/>
                <a:gd name="T86" fmla="*/ 1094 w 1556"/>
                <a:gd name="T87" fmla="*/ 89 h 1465"/>
                <a:gd name="T88" fmla="*/ 1094 w 1556"/>
                <a:gd name="T89" fmla="*/ 426 h 1465"/>
                <a:gd name="T90" fmla="*/ 462 w 1556"/>
                <a:gd name="T91" fmla="*/ 426 h 1465"/>
                <a:gd name="T92" fmla="*/ 462 w 1556"/>
                <a:gd name="T93" fmla="*/ 89 h 1465"/>
                <a:gd name="T94" fmla="*/ 462 w 1556"/>
                <a:gd name="T95" fmla="*/ 89 h 1465"/>
                <a:gd name="T96" fmla="*/ 462 w 1556"/>
                <a:gd name="T97" fmla="*/ 89 h 1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6" h="1465">
                  <a:moveTo>
                    <a:pt x="1511" y="426"/>
                  </a:moveTo>
                  <a:cubicBezTo>
                    <a:pt x="1183" y="426"/>
                    <a:pt x="1183" y="426"/>
                    <a:pt x="1183" y="426"/>
                  </a:cubicBezTo>
                  <a:cubicBezTo>
                    <a:pt x="1183" y="44"/>
                    <a:pt x="1183" y="44"/>
                    <a:pt x="1183" y="44"/>
                  </a:cubicBezTo>
                  <a:cubicBezTo>
                    <a:pt x="1183" y="20"/>
                    <a:pt x="1163" y="0"/>
                    <a:pt x="1138" y="0"/>
                  </a:cubicBezTo>
                  <a:cubicBezTo>
                    <a:pt x="418" y="0"/>
                    <a:pt x="418" y="0"/>
                    <a:pt x="418" y="0"/>
                  </a:cubicBezTo>
                  <a:cubicBezTo>
                    <a:pt x="393" y="0"/>
                    <a:pt x="373" y="20"/>
                    <a:pt x="373" y="44"/>
                  </a:cubicBezTo>
                  <a:cubicBezTo>
                    <a:pt x="373" y="426"/>
                    <a:pt x="373" y="426"/>
                    <a:pt x="373" y="426"/>
                  </a:cubicBezTo>
                  <a:cubicBezTo>
                    <a:pt x="45" y="426"/>
                    <a:pt x="45" y="426"/>
                    <a:pt x="45" y="426"/>
                  </a:cubicBezTo>
                  <a:cubicBezTo>
                    <a:pt x="20" y="426"/>
                    <a:pt x="0" y="446"/>
                    <a:pt x="0" y="470"/>
                  </a:cubicBezTo>
                  <a:cubicBezTo>
                    <a:pt x="0" y="495"/>
                    <a:pt x="20" y="515"/>
                    <a:pt x="45" y="515"/>
                  </a:cubicBezTo>
                  <a:cubicBezTo>
                    <a:pt x="86" y="515"/>
                    <a:pt x="86" y="515"/>
                    <a:pt x="86" y="515"/>
                  </a:cubicBezTo>
                  <a:cubicBezTo>
                    <a:pt x="86" y="1421"/>
                    <a:pt x="86" y="1421"/>
                    <a:pt x="86" y="1421"/>
                  </a:cubicBezTo>
                  <a:cubicBezTo>
                    <a:pt x="86" y="1445"/>
                    <a:pt x="106" y="1465"/>
                    <a:pt x="131" y="1465"/>
                  </a:cubicBezTo>
                  <a:cubicBezTo>
                    <a:pt x="1425" y="1465"/>
                    <a:pt x="1425" y="1465"/>
                    <a:pt x="1425" y="1465"/>
                  </a:cubicBezTo>
                  <a:cubicBezTo>
                    <a:pt x="1450" y="1465"/>
                    <a:pt x="1470" y="1445"/>
                    <a:pt x="1470" y="1421"/>
                  </a:cubicBezTo>
                  <a:cubicBezTo>
                    <a:pt x="1470" y="515"/>
                    <a:pt x="1470" y="515"/>
                    <a:pt x="1470" y="515"/>
                  </a:cubicBezTo>
                  <a:cubicBezTo>
                    <a:pt x="1511" y="515"/>
                    <a:pt x="1511" y="515"/>
                    <a:pt x="1511" y="515"/>
                  </a:cubicBezTo>
                  <a:cubicBezTo>
                    <a:pt x="1536" y="515"/>
                    <a:pt x="1556" y="495"/>
                    <a:pt x="1556" y="470"/>
                  </a:cubicBezTo>
                  <a:cubicBezTo>
                    <a:pt x="1556" y="446"/>
                    <a:pt x="1536" y="426"/>
                    <a:pt x="1511" y="426"/>
                  </a:cubicBezTo>
                  <a:close/>
                  <a:moveTo>
                    <a:pt x="997" y="1376"/>
                  </a:moveTo>
                  <a:cubicBezTo>
                    <a:pt x="822" y="1376"/>
                    <a:pt x="822" y="1376"/>
                    <a:pt x="822" y="1376"/>
                  </a:cubicBezTo>
                  <a:cubicBezTo>
                    <a:pt x="822" y="1375"/>
                    <a:pt x="822" y="1373"/>
                    <a:pt x="822" y="1371"/>
                  </a:cubicBezTo>
                  <a:cubicBezTo>
                    <a:pt x="822" y="1305"/>
                    <a:pt x="822" y="1305"/>
                    <a:pt x="822" y="1305"/>
                  </a:cubicBezTo>
                  <a:cubicBezTo>
                    <a:pt x="997" y="1305"/>
                    <a:pt x="997" y="1305"/>
                    <a:pt x="997" y="1305"/>
                  </a:cubicBezTo>
                  <a:lnTo>
                    <a:pt x="997" y="1376"/>
                  </a:lnTo>
                  <a:close/>
                  <a:moveTo>
                    <a:pt x="734" y="1376"/>
                  </a:moveTo>
                  <a:cubicBezTo>
                    <a:pt x="559" y="1376"/>
                    <a:pt x="559" y="1376"/>
                    <a:pt x="559" y="1376"/>
                  </a:cubicBezTo>
                  <a:cubicBezTo>
                    <a:pt x="559" y="1305"/>
                    <a:pt x="559" y="1305"/>
                    <a:pt x="559" y="1305"/>
                  </a:cubicBezTo>
                  <a:cubicBezTo>
                    <a:pt x="734" y="1305"/>
                    <a:pt x="734" y="1305"/>
                    <a:pt x="734" y="1305"/>
                  </a:cubicBezTo>
                  <a:cubicBezTo>
                    <a:pt x="734" y="1371"/>
                    <a:pt x="734" y="1371"/>
                    <a:pt x="734" y="1371"/>
                  </a:cubicBezTo>
                  <a:cubicBezTo>
                    <a:pt x="734" y="1373"/>
                    <a:pt x="734" y="1375"/>
                    <a:pt x="734" y="1376"/>
                  </a:cubicBezTo>
                  <a:close/>
                  <a:moveTo>
                    <a:pt x="1085" y="1376"/>
                  </a:moveTo>
                  <a:cubicBezTo>
                    <a:pt x="1085" y="1260"/>
                    <a:pt x="1085" y="1260"/>
                    <a:pt x="1085" y="1260"/>
                  </a:cubicBezTo>
                  <a:cubicBezTo>
                    <a:pt x="1085" y="1236"/>
                    <a:pt x="1066" y="1216"/>
                    <a:pt x="1041" y="1216"/>
                  </a:cubicBezTo>
                  <a:cubicBezTo>
                    <a:pt x="515" y="1216"/>
                    <a:pt x="515" y="1216"/>
                    <a:pt x="515" y="1216"/>
                  </a:cubicBezTo>
                  <a:cubicBezTo>
                    <a:pt x="490" y="1216"/>
                    <a:pt x="470" y="1236"/>
                    <a:pt x="470" y="1260"/>
                  </a:cubicBezTo>
                  <a:cubicBezTo>
                    <a:pt x="470" y="1376"/>
                    <a:pt x="470" y="1376"/>
                    <a:pt x="470" y="1376"/>
                  </a:cubicBezTo>
                  <a:cubicBezTo>
                    <a:pt x="175" y="1376"/>
                    <a:pt x="175" y="1376"/>
                    <a:pt x="175" y="1376"/>
                  </a:cubicBezTo>
                  <a:cubicBezTo>
                    <a:pt x="175" y="515"/>
                    <a:pt x="175" y="515"/>
                    <a:pt x="175" y="515"/>
                  </a:cubicBezTo>
                  <a:cubicBezTo>
                    <a:pt x="1381" y="515"/>
                    <a:pt x="1381" y="515"/>
                    <a:pt x="1381" y="515"/>
                  </a:cubicBezTo>
                  <a:cubicBezTo>
                    <a:pt x="1381" y="1376"/>
                    <a:pt x="1381" y="1376"/>
                    <a:pt x="1381" y="1376"/>
                  </a:cubicBezTo>
                  <a:lnTo>
                    <a:pt x="1085" y="1376"/>
                  </a:lnTo>
                  <a:close/>
                  <a:moveTo>
                    <a:pt x="462" y="89"/>
                  </a:moveTo>
                  <a:cubicBezTo>
                    <a:pt x="1094" y="89"/>
                    <a:pt x="1094" y="89"/>
                    <a:pt x="1094" y="89"/>
                  </a:cubicBezTo>
                  <a:cubicBezTo>
                    <a:pt x="1094" y="426"/>
                    <a:pt x="1094" y="426"/>
                    <a:pt x="1094" y="426"/>
                  </a:cubicBezTo>
                  <a:cubicBezTo>
                    <a:pt x="462" y="426"/>
                    <a:pt x="462" y="426"/>
                    <a:pt x="462" y="426"/>
                  </a:cubicBezTo>
                  <a:lnTo>
                    <a:pt x="462" y="89"/>
                  </a:lnTo>
                  <a:close/>
                  <a:moveTo>
                    <a:pt x="462" y="89"/>
                  </a:moveTo>
                  <a:cubicBezTo>
                    <a:pt x="462" y="89"/>
                    <a:pt x="462" y="89"/>
                    <a:pt x="462" y="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7" name="Group 254">
            <a:extLst>
              <a:ext uri="{FF2B5EF4-FFF2-40B4-BE49-F238E27FC236}">
                <a16:creationId xmlns:a16="http://schemas.microsoft.com/office/drawing/2014/main" id="{A96DD246-FF04-DD8A-DD5D-BC2C1D1FCD0E}"/>
              </a:ext>
            </a:extLst>
          </p:cNvPr>
          <p:cNvGrpSpPr/>
          <p:nvPr/>
        </p:nvGrpSpPr>
        <p:grpSpPr>
          <a:xfrm>
            <a:off x="7051653" y="4604522"/>
            <a:ext cx="325623" cy="255632"/>
            <a:chOff x="-11425238" y="4537075"/>
            <a:chExt cx="4756150" cy="4343401"/>
          </a:xfrm>
          <a:solidFill>
            <a:schemeClr val="bg1"/>
          </a:solidFill>
        </p:grpSpPr>
        <p:sp>
          <p:nvSpPr>
            <p:cNvPr id="78" name="Freeform 30">
              <a:extLst>
                <a:ext uri="{FF2B5EF4-FFF2-40B4-BE49-F238E27FC236}">
                  <a16:creationId xmlns:a16="http://schemas.microsoft.com/office/drawing/2014/main" id="{5CC3D200-8BE7-C6EB-630E-C52EEEAB7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25238" y="4537075"/>
              <a:ext cx="4756150" cy="4343400"/>
            </a:xfrm>
            <a:custGeom>
              <a:avLst/>
              <a:gdLst>
                <a:gd name="T0" fmla="*/ 1553 w 1568"/>
                <a:gd name="T1" fmla="*/ 430 h 1432"/>
                <a:gd name="T2" fmla="*/ 797 w 1568"/>
                <a:gd name="T3" fmla="*/ 4 h 1432"/>
                <a:gd name="T4" fmla="*/ 770 w 1568"/>
                <a:gd name="T5" fmla="*/ 4 h 1432"/>
                <a:gd name="T6" fmla="*/ 14 w 1568"/>
                <a:gd name="T7" fmla="*/ 430 h 1432"/>
                <a:gd name="T8" fmla="*/ 0 w 1568"/>
                <a:gd name="T9" fmla="*/ 454 h 1432"/>
                <a:gd name="T10" fmla="*/ 0 w 1568"/>
                <a:gd name="T11" fmla="*/ 1424 h 1432"/>
                <a:gd name="T12" fmla="*/ 8 w 1568"/>
                <a:gd name="T13" fmla="*/ 1432 h 1432"/>
                <a:gd name="T14" fmla="*/ 175 w 1568"/>
                <a:gd name="T15" fmla="*/ 1432 h 1432"/>
                <a:gd name="T16" fmla="*/ 183 w 1568"/>
                <a:gd name="T17" fmla="*/ 1424 h 1432"/>
                <a:gd name="T18" fmla="*/ 183 w 1568"/>
                <a:gd name="T19" fmla="*/ 601 h 1432"/>
                <a:gd name="T20" fmla="*/ 1384 w 1568"/>
                <a:gd name="T21" fmla="*/ 601 h 1432"/>
                <a:gd name="T22" fmla="*/ 1384 w 1568"/>
                <a:gd name="T23" fmla="*/ 1424 h 1432"/>
                <a:gd name="T24" fmla="*/ 1392 w 1568"/>
                <a:gd name="T25" fmla="*/ 1432 h 1432"/>
                <a:gd name="T26" fmla="*/ 1559 w 1568"/>
                <a:gd name="T27" fmla="*/ 1432 h 1432"/>
                <a:gd name="T28" fmla="*/ 1568 w 1568"/>
                <a:gd name="T29" fmla="*/ 1424 h 1432"/>
                <a:gd name="T30" fmla="*/ 1568 w 1568"/>
                <a:gd name="T31" fmla="*/ 454 h 1432"/>
                <a:gd name="T32" fmla="*/ 1553 w 1568"/>
                <a:gd name="T33" fmla="*/ 430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68" h="1432">
                  <a:moveTo>
                    <a:pt x="1553" y="430"/>
                  </a:moveTo>
                  <a:cubicBezTo>
                    <a:pt x="797" y="4"/>
                    <a:pt x="797" y="4"/>
                    <a:pt x="797" y="4"/>
                  </a:cubicBezTo>
                  <a:cubicBezTo>
                    <a:pt x="789" y="0"/>
                    <a:pt x="778" y="0"/>
                    <a:pt x="770" y="4"/>
                  </a:cubicBezTo>
                  <a:cubicBezTo>
                    <a:pt x="14" y="430"/>
                    <a:pt x="14" y="430"/>
                    <a:pt x="14" y="430"/>
                  </a:cubicBezTo>
                  <a:cubicBezTo>
                    <a:pt x="5" y="435"/>
                    <a:pt x="0" y="444"/>
                    <a:pt x="0" y="454"/>
                  </a:cubicBezTo>
                  <a:cubicBezTo>
                    <a:pt x="0" y="1424"/>
                    <a:pt x="0" y="1424"/>
                    <a:pt x="0" y="1424"/>
                  </a:cubicBezTo>
                  <a:cubicBezTo>
                    <a:pt x="0" y="1428"/>
                    <a:pt x="3" y="1432"/>
                    <a:pt x="8" y="1432"/>
                  </a:cubicBezTo>
                  <a:cubicBezTo>
                    <a:pt x="175" y="1432"/>
                    <a:pt x="175" y="1432"/>
                    <a:pt x="175" y="1432"/>
                  </a:cubicBezTo>
                  <a:cubicBezTo>
                    <a:pt x="179" y="1432"/>
                    <a:pt x="183" y="1428"/>
                    <a:pt x="183" y="1424"/>
                  </a:cubicBezTo>
                  <a:cubicBezTo>
                    <a:pt x="183" y="601"/>
                    <a:pt x="183" y="601"/>
                    <a:pt x="183" y="601"/>
                  </a:cubicBezTo>
                  <a:cubicBezTo>
                    <a:pt x="1384" y="601"/>
                    <a:pt x="1384" y="601"/>
                    <a:pt x="1384" y="601"/>
                  </a:cubicBezTo>
                  <a:cubicBezTo>
                    <a:pt x="1384" y="1424"/>
                    <a:pt x="1384" y="1424"/>
                    <a:pt x="1384" y="1424"/>
                  </a:cubicBezTo>
                  <a:cubicBezTo>
                    <a:pt x="1384" y="1428"/>
                    <a:pt x="1388" y="1432"/>
                    <a:pt x="1392" y="1432"/>
                  </a:cubicBezTo>
                  <a:cubicBezTo>
                    <a:pt x="1559" y="1432"/>
                    <a:pt x="1559" y="1432"/>
                    <a:pt x="1559" y="1432"/>
                  </a:cubicBezTo>
                  <a:cubicBezTo>
                    <a:pt x="1564" y="1432"/>
                    <a:pt x="1568" y="1428"/>
                    <a:pt x="1568" y="1424"/>
                  </a:cubicBezTo>
                  <a:cubicBezTo>
                    <a:pt x="1568" y="454"/>
                    <a:pt x="1568" y="454"/>
                    <a:pt x="1568" y="454"/>
                  </a:cubicBezTo>
                  <a:cubicBezTo>
                    <a:pt x="1568" y="444"/>
                    <a:pt x="1562" y="435"/>
                    <a:pt x="1553" y="4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31">
              <a:extLst>
                <a:ext uri="{FF2B5EF4-FFF2-40B4-BE49-F238E27FC236}">
                  <a16:creationId xmlns:a16="http://schemas.microsoft.com/office/drawing/2014/main" id="{62373C56-E8D5-908A-F1D8-977769ACF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324850" y="8091488"/>
              <a:ext cx="787400" cy="788988"/>
            </a:xfrm>
            <a:custGeom>
              <a:avLst/>
              <a:gdLst>
                <a:gd name="T0" fmla="*/ 232 w 260"/>
                <a:gd name="T1" fmla="*/ 0 h 260"/>
                <a:gd name="T2" fmla="*/ 28 w 260"/>
                <a:gd name="T3" fmla="*/ 0 h 260"/>
                <a:gd name="T4" fmla="*/ 0 w 260"/>
                <a:gd name="T5" fmla="*/ 28 h 260"/>
                <a:gd name="T6" fmla="*/ 0 w 260"/>
                <a:gd name="T7" fmla="*/ 232 h 260"/>
                <a:gd name="T8" fmla="*/ 28 w 260"/>
                <a:gd name="T9" fmla="*/ 260 h 260"/>
                <a:gd name="T10" fmla="*/ 232 w 260"/>
                <a:gd name="T11" fmla="*/ 260 h 260"/>
                <a:gd name="T12" fmla="*/ 260 w 260"/>
                <a:gd name="T13" fmla="*/ 232 h 260"/>
                <a:gd name="T14" fmla="*/ 260 w 260"/>
                <a:gd name="T15" fmla="*/ 28 h 260"/>
                <a:gd name="T16" fmla="*/ 232 w 260"/>
                <a:gd name="T1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0" h="260">
                  <a:moveTo>
                    <a:pt x="23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60"/>
                    <a:pt x="28" y="260"/>
                  </a:cubicBezTo>
                  <a:cubicBezTo>
                    <a:pt x="232" y="260"/>
                    <a:pt x="232" y="260"/>
                    <a:pt x="232" y="260"/>
                  </a:cubicBezTo>
                  <a:cubicBezTo>
                    <a:pt x="247" y="260"/>
                    <a:pt x="260" y="247"/>
                    <a:pt x="260" y="232"/>
                  </a:cubicBezTo>
                  <a:cubicBezTo>
                    <a:pt x="260" y="28"/>
                    <a:pt x="260" y="28"/>
                    <a:pt x="260" y="28"/>
                  </a:cubicBezTo>
                  <a:cubicBezTo>
                    <a:pt x="260" y="13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32">
              <a:extLst>
                <a:ext uri="{FF2B5EF4-FFF2-40B4-BE49-F238E27FC236}">
                  <a16:creationId xmlns:a16="http://schemas.microsoft.com/office/drawing/2014/main" id="{9FFD34A6-8781-52A1-524F-140B7983E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40863" y="8091488"/>
              <a:ext cx="784225" cy="788988"/>
            </a:xfrm>
            <a:custGeom>
              <a:avLst/>
              <a:gdLst>
                <a:gd name="T0" fmla="*/ 232 w 259"/>
                <a:gd name="T1" fmla="*/ 0 h 260"/>
                <a:gd name="T2" fmla="*/ 27 w 259"/>
                <a:gd name="T3" fmla="*/ 0 h 260"/>
                <a:gd name="T4" fmla="*/ 0 w 259"/>
                <a:gd name="T5" fmla="*/ 28 h 260"/>
                <a:gd name="T6" fmla="*/ 0 w 259"/>
                <a:gd name="T7" fmla="*/ 232 h 260"/>
                <a:gd name="T8" fmla="*/ 27 w 259"/>
                <a:gd name="T9" fmla="*/ 260 h 260"/>
                <a:gd name="T10" fmla="*/ 232 w 259"/>
                <a:gd name="T11" fmla="*/ 260 h 260"/>
                <a:gd name="T12" fmla="*/ 259 w 259"/>
                <a:gd name="T13" fmla="*/ 232 h 260"/>
                <a:gd name="T14" fmla="*/ 259 w 259"/>
                <a:gd name="T15" fmla="*/ 28 h 260"/>
                <a:gd name="T16" fmla="*/ 232 w 259"/>
                <a:gd name="T1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260">
                  <a:moveTo>
                    <a:pt x="232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60"/>
                    <a:pt x="27" y="260"/>
                  </a:cubicBezTo>
                  <a:cubicBezTo>
                    <a:pt x="232" y="260"/>
                    <a:pt x="232" y="260"/>
                    <a:pt x="232" y="260"/>
                  </a:cubicBezTo>
                  <a:cubicBezTo>
                    <a:pt x="247" y="260"/>
                    <a:pt x="259" y="247"/>
                    <a:pt x="259" y="232"/>
                  </a:cubicBezTo>
                  <a:cubicBezTo>
                    <a:pt x="259" y="28"/>
                    <a:pt x="259" y="28"/>
                    <a:pt x="259" y="28"/>
                  </a:cubicBezTo>
                  <a:cubicBezTo>
                    <a:pt x="259" y="13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33">
              <a:extLst>
                <a:ext uri="{FF2B5EF4-FFF2-40B4-BE49-F238E27FC236}">
                  <a16:creationId xmlns:a16="http://schemas.microsoft.com/office/drawing/2014/main" id="{665052D6-C440-CC7D-56C7-DED5658FB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556875" y="8091488"/>
              <a:ext cx="784225" cy="788988"/>
            </a:xfrm>
            <a:custGeom>
              <a:avLst/>
              <a:gdLst>
                <a:gd name="T0" fmla="*/ 232 w 259"/>
                <a:gd name="T1" fmla="*/ 0 h 260"/>
                <a:gd name="T2" fmla="*/ 27 w 259"/>
                <a:gd name="T3" fmla="*/ 0 h 260"/>
                <a:gd name="T4" fmla="*/ 0 w 259"/>
                <a:gd name="T5" fmla="*/ 28 h 260"/>
                <a:gd name="T6" fmla="*/ 0 w 259"/>
                <a:gd name="T7" fmla="*/ 232 h 260"/>
                <a:gd name="T8" fmla="*/ 27 w 259"/>
                <a:gd name="T9" fmla="*/ 260 h 260"/>
                <a:gd name="T10" fmla="*/ 232 w 259"/>
                <a:gd name="T11" fmla="*/ 260 h 260"/>
                <a:gd name="T12" fmla="*/ 259 w 259"/>
                <a:gd name="T13" fmla="*/ 232 h 260"/>
                <a:gd name="T14" fmla="*/ 259 w 259"/>
                <a:gd name="T15" fmla="*/ 28 h 260"/>
                <a:gd name="T16" fmla="*/ 232 w 259"/>
                <a:gd name="T1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260">
                  <a:moveTo>
                    <a:pt x="232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60"/>
                    <a:pt x="27" y="260"/>
                  </a:cubicBezTo>
                  <a:cubicBezTo>
                    <a:pt x="232" y="260"/>
                    <a:pt x="232" y="260"/>
                    <a:pt x="232" y="260"/>
                  </a:cubicBezTo>
                  <a:cubicBezTo>
                    <a:pt x="247" y="260"/>
                    <a:pt x="259" y="247"/>
                    <a:pt x="259" y="232"/>
                  </a:cubicBezTo>
                  <a:cubicBezTo>
                    <a:pt x="259" y="28"/>
                    <a:pt x="259" y="28"/>
                    <a:pt x="259" y="28"/>
                  </a:cubicBezTo>
                  <a:cubicBezTo>
                    <a:pt x="259" y="13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34">
              <a:extLst>
                <a:ext uri="{FF2B5EF4-FFF2-40B4-BE49-F238E27FC236}">
                  <a16:creationId xmlns:a16="http://schemas.microsoft.com/office/drawing/2014/main" id="{2B13481D-F5F9-74AE-DEE7-E083EBF0C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324850" y="6954838"/>
              <a:ext cx="787400" cy="784225"/>
            </a:xfrm>
            <a:custGeom>
              <a:avLst/>
              <a:gdLst>
                <a:gd name="T0" fmla="*/ 232 w 260"/>
                <a:gd name="T1" fmla="*/ 0 h 259"/>
                <a:gd name="T2" fmla="*/ 28 w 260"/>
                <a:gd name="T3" fmla="*/ 0 h 259"/>
                <a:gd name="T4" fmla="*/ 0 w 260"/>
                <a:gd name="T5" fmla="*/ 27 h 259"/>
                <a:gd name="T6" fmla="*/ 0 w 260"/>
                <a:gd name="T7" fmla="*/ 232 h 259"/>
                <a:gd name="T8" fmla="*/ 28 w 260"/>
                <a:gd name="T9" fmla="*/ 259 h 259"/>
                <a:gd name="T10" fmla="*/ 232 w 260"/>
                <a:gd name="T11" fmla="*/ 259 h 259"/>
                <a:gd name="T12" fmla="*/ 260 w 260"/>
                <a:gd name="T13" fmla="*/ 232 h 259"/>
                <a:gd name="T14" fmla="*/ 260 w 260"/>
                <a:gd name="T15" fmla="*/ 27 h 259"/>
                <a:gd name="T16" fmla="*/ 232 w 260"/>
                <a:gd name="T17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0" h="259">
                  <a:moveTo>
                    <a:pt x="23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59"/>
                    <a:pt x="28" y="259"/>
                  </a:cubicBezTo>
                  <a:cubicBezTo>
                    <a:pt x="232" y="259"/>
                    <a:pt x="232" y="259"/>
                    <a:pt x="232" y="259"/>
                  </a:cubicBezTo>
                  <a:cubicBezTo>
                    <a:pt x="247" y="259"/>
                    <a:pt x="260" y="247"/>
                    <a:pt x="260" y="232"/>
                  </a:cubicBezTo>
                  <a:cubicBezTo>
                    <a:pt x="260" y="27"/>
                    <a:pt x="260" y="27"/>
                    <a:pt x="260" y="27"/>
                  </a:cubicBezTo>
                  <a:cubicBezTo>
                    <a:pt x="260" y="12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35">
              <a:extLst>
                <a:ext uri="{FF2B5EF4-FFF2-40B4-BE49-F238E27FC236}">
                  <a16:creationId xmlns:a16="http://schemas.microsoft.com/office/drawing/2014/main" id="{3BAB2C59-8E11-C4B5-38DE-D44A33FE2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40863" y="6954838"/>
              <a:ext cx="784225" cy="784225"/>
            </a:xfrm>
            <a:custGeom>
              <a:avLst/>
              <a:gdLst>
                <a:gd name="T0" fmla="*/ 232 w 259"/>
                <a:gd name="T1" fmla="*/ 0 h 259"/>
                <a:gd name="T2" fmla="*/ 27 w 259"/>
                <a:gd name="T3" fmla="*/ 0 h 259"/>
                <a:gd name="T4" fmla="*/ 0 w 259"/>
                <a:gd name="T5" fmla="*/ 27 h 259"/>
                <a:gd name="T6" fmla="*/ 0 w 259"/>
                <a:gd name="T7" fmla="*/ 232 h 259"/>
                <a:gd name="T8" fmla="*/ 27 w 259"/>
                <a:gd name="T9" fmla="*/ 259 h 259"/>
                <a:gd name="T10" fmla="*/ 232 w 259"/>
                <a:gd name="T11" fmla="*/ 259 h 259"/>
                <a:gd name="T12" fmla="*/ 259 w 259"/>
                <a:gd name="T13" fmla="*/ 232 h 259"/>
                <a:gd name="T14" fmla="*/ 259 w 259"/>
                <a:gd name="T15" fmla="*/ 27 h 259"/>
                <a:gd name="T16" fmla="*/ 232 w 259"/>
                <a:gd name="T17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259">
                  <a:moveTo>
                    <a:pt x="232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59"/>
                    <a:pt x="27" y="259"/>
                  </a:cubicBezTo>
                  <a:cubicBezTo>
                    <a:pt x="232" y="259"/>
                    <a:pt x="232" y="259"/>
                    <a:pt x="232" y="259"/>
                  </a:cubicBezTo>
                  <a:cubicBezTo>
                    <a:pt x="247" y="259"/>
                    <a:pt x="259" y="247"/>
                    <a:pt x="259" y="232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12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36">
              <a:extLst>
                <a:ext uri="{FF2B5EF4-FFF2-40B4-BE49-F238E27FC236}">
                  <a16:creationId xmlns:a16="http://schemas.microsoft.com/office/drawing/2014/main" id="{DD853DB0-7ABA-DE48-FCA6-665CB6EBE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556875" y="6954838"/>
              <a:ext cx="784225" cy="784225"/>
            </a:xfrm>
            <a:custGeom>
              <a:avLst/>
              <a:gdLst>
                <a:gd name="T0" fmla="*/ 232 w 259"/>
                <a:gd name="T1" fmla="*/ 0 h 259"/>
                <a:gd name="T2" fmla="*/ 27 w 259"/>
                <a:gd name="T3" fmla="*/ 0 h 259"/>
                <a:gd name="T4" fmla="*/ 0 w 259"/>
                <a:gd name="T5" fmla="*/ 27 h 259"/>
                <a:gd name="T6" fmla="*/ 0 w 259"/>
                <a:gd name="T7" fmla="*/ 232 h 259"/>
                <a:gd name="T8" fmla="*/ 27 w 259"/>
                <a:gd name="T9" fmla="*/ 259 h 259"/>
                <a:gd name="T10" fmla="*/ 232 w 259"/>
                <a:gd name="T11" fmla="*/ 259 h 259"/>
                <a:gd name="T12" fmla="*/ 259 w 259"/>
                <a:gd name="T13" fmla="*/ 232 h 259"/>
                <a:gd name="T14" fmla="*/ 259 w 259"/>
                <a:gd name="T15" fmla="*/ 27 h 259"/>
                <a:gd name="T16" fmla="*/ 232 w 259"/>
                <a:gd name="T17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259">
                  <a:moveTo>
                    <a:pt x="232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0" y="247"/>
                    <a:pt x="12" y="259"/>
                    <a:pt x="27" y="259"/>
                  </a:cubicBezTo>
                  <a:cubicBezTo>
                    <a:pt x="232" y="259"/>
                    <a:pt x="232" y="259"/>
                    <a:pt x="232" y="259"/>
                  </a:cubicBezTo>
                  <a:cubicBezTo>
                    <a:pt x="247" y="259"/>
                    <a:pt x="259" y="247"/>
                    <a:pt x="259" y="232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12"/>
                    <a:pt x="247" y="0"/>
                    <a:pt x="2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" name="Group 262">
            <a:extLst>
              <a:ext uri="{FF2B5EF4-FFF2-40B4-BE49-F238E27FC236}">
                <a16:creationId xmlns:a16="http://schemas.microsoft.com/office/drawing/2014/main" id="{71F7315D-1E15-F2E2-A035-D6F02DC1C212}"/>
              </a:ext>
            </a:extLst>
          </p:cNvPr>
          <p:cNvGrpSpPr/>
          <p:nvPr/>
        </p:nvGrpSpPr>
        <p:grpSpPr>
          <a:xfrm>
            <a:off x="4921777" y="4565560"/>
            <a:ext cx="299776" cy="344044"/>
            <a:chOff x="-15986125" y="2049463"/>
            <a:chExt cx="3724275" cy="4972050"/>
          </a:xfrm>
          <a:solidFill>
            <a:schemeClr val="bg1"/>
          </a:solidFill>
        </p:grpSpPr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id="{171C05DF-C7A7-00A6-8214-5ACA8EDB95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381288" y="3900488"/>
              <a:ext cx="1273175" cy="946150"/>
            </a:xfrm>
            <a:custGeom>
              <a:avLst/>
              <a:gdLst>
                <a:gd name="T0" fmla="*/ 400 w 420"/>
                <a:gd name="T1" fmla="*/ 20 h 312"/>
                <a:gd name="T2" fmla="*/ 328 w 420"/>
                <a:gd name="T3" fmla="*/ 20 h 312"/>
                <a:gd name="T4" fmla="*/ 159 w 420"/>
                <a:gd name="T5" fmla="*/ 188 h 312"/>
                <a:gd name="T6" fmla="*/ 93 w 420"/>
                <a:gd name="T7" fmla="*/ 122 h 312"/>
                <a:gd name="T8" fmla="*/ 20 w 420"/>
                <a:gd name="T9" fmla="*/ 122 h 312"/>
                <a:gd name="T10" fmla="*/ 20 w 420"/>
                <a:gd name="T11" fmla="*/ 194 h 312"/>
                <a:gd name="T12" fmla="*/ 123 w 420"/>
                <a:gd name="T13" fmla="*/ 297 h 312"/>
                <a:gd name="T14" fmla="*/ 159 w 420"/>
                <a:gd name="T15" fmla="*/ 312 h 312"/>
                <a:gd name="T16" fmla="*/ 195 w 420"/>
                <a:gd name="T17" fmla="*/ 297 h 312"/>
                <a:gd name="T18" fmla="*/ 400 w 420"/>
                <a:gd name="T19" fmla="*/ 92 h 312"/>
                <a:gd name="T20" fmla="*/ 400 w 420"/>
                <a:gd name="T21" fmla="*/ 20 h 312"/>
                <a:gd name="T22" fmla="*/ 400 w 420"/>
                <a:gd name="T23" fmla="*/ 20 h 312"/>
                <a:gd name="T24" fmla="*/ 400 w 420"/>
                <a:gd name="T25" fmla="*/ 2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312">
                  <a:moveTo>
                    <a:pt x="400" y="20"/>
                  </a:moveTo>
                  <a:cubicBezTo>
                    <a:pt x="380" y="0"/>
                    <a:pt x="348" y="0"/>
                    <a:pt x="328" y="20"/>
                  </a:cubicBezTo>
                  <a:cubicBezTo>
                    <a:pt x="159" y="188"/>
                    <a:pt x="159" y="188"/>
                    <a:pt x="159" y="188"/>
                  </a:cubicBezTo>
                  <a:cubicBezTo>
                    <a:pt x="93" y="122"/>
                    <a:pt x="93" y="122"/>
                    <a:pt x="93" y="122"/>
                  </a:cubicBezTo>
                  <a:cubicBezTo>
                    <a:pt x="73" y="102"/>
                    <a:pt x="40" y="102"/>
                    <a:pt x="20" y="122"/>
                  </a:cubicBezTo>
                  <a:cubicBezTo>
                    <a:pt x="0" y="142"/>
                    <a:pt x="0" y="174"/>
                    <a:pt x="20" y="194"/>
                  </a:cubicBezTo>
                  <a:cubicBezTo>
                    <a:pt x="123" y="297"/>
                    <a:pt x="123" y="297"/>
                    <a:pt x="123" y="297"/>
                  </a:cubicBezTo>
                  <a:cubicBezTo>
                    <a:pt x="133" y="307"/>
                    <a:pt x="146" y="312"/>
                    <a:pt x="159" y="312"/>
                  </a:cubicBezTo>
                  <a:cubicBezTo>
                    <a:pt x="172" y="312"/>
                    <a:pt x="185" y="307"/>
                    <a:pt x="195" y="297"/>
                  </a:cubicBezTo>
                  <a:cubicBezTo>
                    <a:pt x="400" y="92"/>
                    <a:pt x="400" y="92"/>
                    <a:pt x="400" y="92"/>
                  </a:cubicBezTo>
                  <a:cubicBezTo>
                    <a:pt x="420" y="72"/>
                    <a:pt x="420" y="40"/>
                    <a:pt x="400" y="20"/>
                  </a:cubicBezTo>
                  <a:close/>
                  <a:moveTo>
                    <a:pt x="400" y="20"/>
                  </a:moveTo>
                  <a:cubicBezTo>
                    <a:pt x="400" y="20"/>
                    <a:pt x="400" y="20"/>
                    <a:pt x="400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id="{3A316284-5892-F1DA-F96D-7ADC14ACA7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381288" y="5140325"/>
              <a:ext cx="1273175" cy="949325"/>
            </a:xfrm>
            <a:custGeom>
              <a:avLst/>
              <a:gdLst>
                <a:gd name="T0" fmla="*/ 400 w 420"/>
                <a:gd name="T1" fmla="*/ 20 h 313"/>
                <a:gd name="T2" fmla="*/ 328 w 420"/>
                <a:gd name="T3" fmla="*/ 20 h 313"/>
                <a:gd name="T4" fmla="*/ 159 w 420"/>
                <a:gd name="T5" fmla="*/ 189 h 313"/>
                <a:gd name="T6" fmla="*/ 93 w 420"/>
                <a:gd name="T7" fmla="*/ 123 h 313"/>
                <a:gd name="T8" fmla="*/ 20 w 420"/>
                <a:gd name="T9" fmla="*/ 123 h 313"/>
                <a:gd name="T10" fmla="*/ 20 w 420"/>
                <a:gd name="T11" fmla="*/ 195 h 313"/>
                <a:gd name="T12" fmla="*/ 123 w 420"/>
                <a:gd name="T13" fmla="*/ 298 h 313"/>
                <a:gd name="T14" fmla="*/ 159 w 420"/>
                <a:gd name="T15" fmla="*/ 313 h 313"/>
                <a:gd name="T16" fmla="*/ 195 w 420"/>
                <a:gd name="T17" fmla="*/ 298 h 313"/>
                <a:gd name="T18" fmla="*/ 400 w 420"/>
                <a:gd name="T19" fmla="*/ 93 h 313"/>
                <a:gd name="T20" fmla="*/ 400 w 420"/>
                <a:gd name="T21" fmla="*/ 20 h 313"/>
                <a:gd name="T22" fmla="*/ 400 w 420"/>
                <a:gd name="T23" fmla="*/ 20 h 313"/>
                <a:gd name="T24" fmla="*/ 400 w 420"/>
                <a:gd name="T25" fmla="*/ 2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313">
                  <a:moveTo>
                    <a:pt x="400" y="20"/>
                  </a:moveTo>
                  <a:cubicBezTo>
                    <a:pt x="380" y="0"/>
                    <a:pt x="348" y="0"/>
                    <a:pt x="328" y="20"/>
                  </a:cubicBezTo>
                  <a:cubicBezTo>
                    <a:pt x="159" y="189"/>
                    <a:pt x="159" y="189"/>
                    <a:pt x="159" y="189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73" y="103"/>
                    <a:pt x="40" y="103"/>
                    <a:pt x="20" y="123"/>
                  </a:cubicBezTo>
                  <a:cubicBezTo>
                    <a:pt x="0" y="143"/>
                    <a:pt x="0" y="175"/>
                    <a:pt x="20" y="195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33" y="308"/>
                    <a:pt x="146" y="313"/>
                    <a:pt x="159" y="313"/>
                  </a:cubicBezTo>
                  <a:cubicBezTo>
                    <a:pt x="172" y="313"/>
                    <a:pt x="185" y="308"/>
                    <a:pt x="195" y="298"/>
                  </a:cubicBezTo>
                  <a:cubicBezTo>
                    <a:pt x="400" y="93"/>
                    <a:pt x="400" y="93"/>
                    <a:pt x="400" y="93"/>
                  </a:cubicBezTo>
                  <a:cubicBezTo>
                    <a:pt x="420" y="73"/>
                    <a:pt x="420" y="40"/>
                    <a:pt x="400" y="20"/>
                  </a:cubicBezTo>
                  <a:close/>
                  <a:moveTo>
                    <a:pt x="400" y="20"/>
                  </a:moveTo>
                  <a:cubicBezTo>
                    <a:pt x="400" y="20"/>
                    <a:pt x="400" y="20"/>
                    <a:pt x="400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39">
              <a:extLst>
                <a:ext uri="{FF2B5EF4-FFF2-40B4-BE49-F238E27FC236}">
                  <a16:creationId xmlns:a16="http://schemas.microsoft.com/office/drawing/2014/main" id="{E1974279-79B5-AEF0-D599-79D3B56378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814425" y="4224338"/>
              <a:ext cx="933450" cy="312738"/>
            </a:xfrm>
            <a:custGeom>
              <a:avLst/>
              <a:gdLst>
                <a:gd name="T0" fmla="*/ 256 w 308"/>
                <a:gd name="T1" fmla="*/ 0 h 103"/>
                <a:gd name="T2" fmla="*/ 52 w 308"/>
                <a:gd name="T3" fmla="*/ 0 h 103"/>
                <a:gd name="T4" fmla="*/ 0 w 308"/>
                <a:gd name="T5" fmla="*/ 51 h 103"/>
                <a:gd name="T6" fmla="*/ 52 w 308"/>
                <a:gd name="T7" fmla="*/ 103 h 103"/>
                <a:gd name="T8" fmla="*/ 256 w 308"/>
                <a:gd name="T9" fmla="*/ 103 h 103"/>
                <a:gd name="T10" fmla="*/ 308 w 308"/>
                <a:gd name="T11" fmla="*/ 51 h 103"/>
                <a:gd name="T12" fmla="*/ 256 w 308"/>
                <a:gd name="T13" fmla="*/ 0 h 103"/>
                <a:gd name="T14" fmla="*/ 256 w 308"/>
                <a:gd name="T15" fmla="*/ 0 h 103"/>
                <a:gd name="T16" fmla="*/ 256 w 308"/>
                <a:gd name="T1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03">
                  <a:moveTo>
                    <a:pt x="256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80"/>
                    <a:pt x="23" y="103"/>
                    <a:pt x="52" y="103"/>
                  </a:cubicBezTo>
                  <a:cubicBezTo>
                    <a:pt x="256" y="103"/>
                    <a:pt x="256" y="103"/>
                    <a:pt x="256" y="103"/>
                  </a:cubicBezTo>
                  <a:cubicBezTo>
                    <a:pt x="285" y="103"/>
                    <a:pt x="308" y="80"/>
                    <a:pt x="308" y="51"/>
                  </a:cubicBezTo>
                  <a:cubicBezTo>
                    <a:pt x="308" y="23"/>
                    <a:pt x="285" y="0"/>
                    <a:pt x="256" y="0"/>
                  </a:cubicBezTo>
                  <a:close/>
                  <a:moveTo>
                    <a:pt x="256" y="0"/>
                  </a:moveTo>
                  <a:cubicBezTo>
                    <a:pt x="256" y="0"/>
                    <a:pt x="256" y="0"/>
                    <a:pt x="25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40">
              <a:extLst>
                <a:ext uri="{FF2B5EF4-FFF2-40B4-BE49-F238E27FC236}">
                  <a16:creationId xmlns:a16="http://schemas.microsoft.com/office/drawing/2014/main" id="{FCFF5FF6-B378-30E2-9E8A-813705522C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814425" y="5467350"/>
              <a:ext cx="933450" cy="309563"/>
            </a:xfrm>
            <a:custGeom>
              <a:avLst/>
              <a:gdLst>
                <a:gd name="T0" fmla="*/ 256 w 308"/>
                <a:gd name="T1" fmla="*/ 0 h 102"/>
                <a:gd name="T2" fmla="*/ 52 w 308"/>
                <a:gd name="T3" fmla="*/ 0 h 102"/>
                <a:gd name="T4" fmla="*/ 0 w 308"/>
                <a:gd name="T5" fmla="*/ 51 h 102"/>
                <a:gd name="T6" fmla="*/ 52 w 308"/>
                <a:gd name="T7" fmla="*/ 102 h 102"/>
                <a:gd name="T8" fmla="*/ 256 w 308"/>
                <a:gd name="T9" fmla="*/ 102 h 102"/>
                <a:gd name="T10" fmla="*/ 308 w 308"/>
                <a:gd name="T11" fmla="*/ 51 h 102"/>
                <a:gd name="T12" fmla="*/ 256 w 308"/>
                <a:gd name="T13" fmla="*/ 0 h 102"/>
                <a:gd name="T14" fmla="*/ 256 w 308"/>
                <a:gd name="T15" fmla="*/ 0 h 102"/>
                <a:gd name="T16" fmla="*/ 256 w 308"/>
                <a:gd name="T1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02">
                  <a:moveTo>
                    <a:pt x="256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9"/>
                    <a:pt x="23" y="102"/>
                    <a:pt x="52" y="102"/>
                  </a:cubicBezTo>
                  <a:cubicBezTo>
                    <a:pt x="256" y="102"/>
                    <a:pt x="256" y="102"/>
                    <a:pt x="256" y="102"/>
                  </a:cubicBezTo>
                  <a:cubicBezTo>
                    <a:pt x="285" y="102"/>
                    <a:pt x="308" y="79"/>
                    <a:pt x="308" y="51"/>
                  </a:cubicBezTo>
                  <a:cubicBezTo>
                    <a:pt x="308" y="23"/>
                    <a:pt x="285" y="0"/>
                    <a:pt x="256" y="0"/>
                  </a:cubicBezTo>
                  <a:close/>
                  <a:moveTo>
                    <a:pt x="256" y="0"/>
                  </a:moveTo>
                  <a:cubicBezTo>
                    <a:pt x="256" y="0"/>
                    <a:pt x="256" y="0"/>
                    <a:pt x="25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41">
              <a:extLst>
                <a:ext uri="{FF2B5EF4-FFF2-40B4-BE49-F238E27FC236}">
                  <a16:creationId xmlns:a16="http://schemas.microsoft.com/office/drawing/2014/main" id="{839DB63F-EE26-88EB-7830-17E40E76F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986125" y="2049463"/>
              <a:ext cx="3724275" cy="4972050"/>
            </a:xfrm>
            <a:custGeom>
              <a:avLst/>
              <a:gdLst>
                <a:gd name="T0" fmla="*/ 1126 w 1228"/>
                <a:gd name="T1" fmla="*/ 205 h 1639"/>
                <a:gd name="T2" fmla="*/ 921 w 1228"/>
                <a:gd name="T3" fmla="*/ 205 h 1639"/>
                <a:gd name="T4" fmla="*/ 921 w 1228"/>
                <a:gd name="T5" fmla="*/ 154 h 1639"/>
                <a:gd name="T6" fmla="*/ 870 w 1228"/>
                <a:gd name="T7" fmla="*/ 103 h 1639"/>
                <a:gd name="T8" fmla="*/ 759 w 1228"/>
                <a:gd name="T9" fmla="*/ 103 h 1639"/>
                <a:gd name="T10" fmla="*/ 614 w 1228"/>
                <a:gd name="T11" fmla="*/ 0 h 1639"/>
                <a:gd name="T12" fmla="*/ 469 w 1228"/>
                <a:gd name="T13" fmla="*/ 103 h 1639"/>
                <a:gd name="T14" fmla="*/ 358 w 1228"/>
                <a:gd name="T15" fmla="*/ 103 h 1639"/>
                <a:gd name="T16" fmla="*/ 307 w 1228"/>
                <a:gd name="T17" fmla="*/ 154 h 1639"/>
                <a:gd name="T18" fmla="*/ 307 w 1228"/>
                <a:gd name="T19" fmla="*/ 205 h 1639"/>
                <a:gd name="T20" fmla="*/ 102 w 1228"/>
                <a:gd name="T21" fmla="*/ 205 h 1639"/>
                <a:gd name="T22" fmla="*/ 0 w 1228"/>
                <a:gd name="T23" fmla="*/ 308 h 1639"/>
                <a:gd name="T24" fmla="*/ 0 w 1228"/>
                <a:gd name="T25" fmla="*/ 1536 h 1639"/>
                <a:gd name="T26" fmla="*/ 102 w 1228"/>
                <a:gd name="T27" fmla="*/ 1639 h 1639"/>
                <a:gd name="T28" fmla="*/ 1126 w 1228"/>
                <a:gd name="T29" fmla="*/ 1639 h 1639"/>
                <a:gd name="T30" fmla="*/ 1228 w 1228"/>
                <a:gd name="T31" fmla="*/ 1536 h 1639"/>
                <a:gd name="T32" fmla="*/ 1228 w 1228"/>
                <a:gd name="T33" fmla="*/ 308 h 1639"/>
                <a:gd name="T34" fmla="*/ 1126 w 1228"/>
                <a:gd name="T35" fmla="*/ 205 h 1639"/>
                <a:gd name="T36" fmla="*/ 409 w 1228"/>
                <a:gd name="T37" fmla="*/ 205 h 1639"/>
                <a:gd name="T38" fmla="*/ 512 w 1228"/>
                <a:gd name="T39" fmla="*/ 205 h 1639"/>
                <a:gd name="T40" fmla="*/ 563 w 1228"/>
                <a:gd name="T41" fmla="*/ 154 h 1639"/>
                <a:gd name="T42" fmla="*/ 614 w 1228"/>
                <a:gd name="T43" fmla="*/ 103 h 1639"/>
                <a:gd name="T44" fmla="*/ 665 w 1228"/>
                <a:gd name="T45" fmla="*/ 154 h 1639"/>
                <a:gd name="T46" fmla="*/ 716 w 1228"/>
                <a:gd name="T47" fmla="*/ 205 h 1639"/>
                <a:gd name="T48" fmla="*/ 819 w 1228"/>
                <a:gd name="T49" fmla="*/ 205 h 1639"/>
                <a:gd name="T50" fmla="*/ 819 w 1228"/>
                <a:gd name="T51" fmla="*/ 308 h 1639"/>
                <a:gd name="T52" fmla="*/ 409 w 1228"/>
                <a:gd name="T53" fmla="*/ 308 h 1639"/>
                <a:gd name="T54" fmla="*/ 409 w 1228"/>
                <a:gd name="T55" fmla="*/ 205 h 1639"/>
                <a:gd name="T56" fmla="*/ 1126 w 1228"/>
                <a:gd name="T57" fmla="*/ 1536 h 1639"/>
                <a:gd name="T58" fmla="*/ 102 w 1228"/>
                <a:gd name="T59" fmla="*/ 1536 h 1639"/>
                <a:gd name="T60" fmla="*/ 102 w 1228"/>
                <a:gd name="T61" fmla="*/ 308 h 1639"/>
                <a:gd name="T62" fmla="*/ 307 w 1228"/>
                <a:gd name="T63" fmla="*/ 308 h 1639"/>
                <a:gd name="T64" fmla="*/ 307 w 1228"/>
                <a:gd name="T65" fmla="*/ 359 h 1639"/>
                <a:gd name="T66" fmla="*/ 358 w 1228"/>
                <a:gd name="T67" fmla="*/ 410 h 1639"/>
                <a:gd name="T68" fmla="*/ 870 w 1228"/>
                <a:gd name="T69" fmla="*/ 410 h 1639"/>
                <a:gd name="T70" fmla="*/ 921 w 1228"/>
                <a:gd name="T71" fmla="*/ 359 h 1639"/>
                <a:gd name="T72" fmla="*/ 921 w 1228"/>
                <a:gd name="T73" fmla="*/ 308 h 1639"/>
                <a:gd name="T74" fmla="*/ 1126 w 1228"/>
                <a:gd name="T75" fmla="*/ 308 h 1639"/>
                <a:gd name="T76" fmla="*/ 1126 w 1228"/>
                <a:gd name="T77" fmla="*/ 1536 h 1639"/>
                <a:gd name="T78" fmla="*/ 1126 w 1228"/>
                <a:gd name="T79" fmla="*/ 1536 h 1639"/>
                <a:gd name="T80" fmla="*/ 1126 w 1228"/>
                <a:gd name="T81" fmla="*/ 1536 h 1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8" h="1639">
                  <a:moveTo>
                    <a:pt x="1126" y="205"/>
                  </a:moveTo>
                  <a:cubicBezTo>
                    <a:pt x="921" y="205"/>
                    <a:pt x="921" y="205"/>
                    <a:pt x="921" y="205"/>
                  </a:cubicBezTo>
                  <a:cubicBezTo>
                    <a:pt x="921" y="154"/>
                    <a:pt x="921" y="154"/>
                    <a:pt x="921" y="154"/>
                  </a:cubicBezTo>
                  <a:cubicBezTo>
                    <a:pt x="921" y="126"/>
                    <a:pt x="898" y="103"/>
                    <a:pt x="870" y="103"/>
                  </a:cubicBezTo>
                  <a:cubicBezTo>
                    <a:pt x="759" y="103"/>
                    <a:pt x="759" y="103"/>
                    <a:pt x="759" y="103"/>
                  </a:cubicBezTo>
                  <a:cubicBezTo>
                    <a:pt x="738" y="43"/>
                    <a:pt x="681" y="0"/>
                    <a:pt x="614" y="0"/>
                  </a:cubicBezTo>
                  <a:cubicBezTo>
                    <a:pt x="547" y="0"/>
                    <a:pt x="490" y="43"/>
                    <a:pt x="469" y="103"/>
                  </a:cubicBezTo>
                  <a:cubicBezTo>
                    <a:pt x="358" y="103"/>
                    <a:pt x="358" y="103"/>
                    <a:pt x="358" y="103"/>
                  </a:cubicBezTo>
                  <a:cubicBezTo>
                    <a:pt x="330" y="103"/>
                    <a:pt x="307" y="126"/>
                    <a:pt x="307" y="154"/>
                  </a:cubicBezTo>
                  <a:cubicBezTo>
                    <a:pt x="307" y="205"/>
                    <a:pt x="307" y="205"/>
                    <a:pt x="307" y="205"/>
                  </a:cubicBezTo>
                  <a:cubicBezTo>
                    <a:pt x="102" y="205"/>
                    <a:pt x="102" y="205"/>
                    <a:pt x="102" y="205"/>
                  </a:cubicBezTo>
                  <a:cubicBezTo>
                    <a:pt x="46" y="205"/>
                    <a:pt x="0" y="251"/>
                    <a:pt x="0" y="308"/>
                  </a:cubicBezTo>
                  <a:cubicBezTo>
                    <a:pt x="0" y="1536"/>
                    <a:pt x="0" y="1536"/>
                    <a:pt x="0" y="1536"/>
                  </a:cubicBezTo>
                  <a:cubicBezTo>
                    <a:pt x="0" y="1593"/>
                    <a:pt x="46" y="1639"/>
                    <a:pt x="102" y="1639"/>
                  </a:cubicBezTo>
                  <a:cubicBezTo>
                    <a:pt x="1126" y="1639"/>
                    <a:pt x="1126" y="1639"/>
                    <a:pt x="1126" y="1639"/>
                  </a:cubicBezTo>
                  <a:cubicBezTo>
                    <a:pt x="1182" y="1639"/>
                    <a:pt x="1228" y="1593"/>
                    <a:pt x="1228" y="1536"/>
                  </a:cubicBezTo>
                  <a:cubicBezTo>
                    <a:pt x="1228" y="308"/>
                    <a:pt x="1228" y="308"/>
                    <a:pt x="1228" y="308"/>
                  </a:cubicBezTo>
                  <a:cubicBezTo>
                    <a:pt x="1228" y="251"/>
                    <a:pt x="1182" y="205"/>
                    <a:pt x="1126" y="205"/>
                  </a:cubicBezTo>
                  <a:close/>
                  <a:moveTo>
                    <a:pt x="409" y="205"/>
                  </a:moveTo>
                  <a:cubicBezTo>
                    <a:pt x="512" y="205"/>
                    <a:pt x="512" y="205"/>
                    <a:pt x="512" y="205"/>
                  </a:cubicBezTo>
                  <a:cubicBezTo>
                    <a:pt x="540" y="205"/>
                    <a:pt x="563" y="182"/>
                    <a:pt x="563" y="154"/>
                  </a:cubicBezTo>
                  <a:cubicBezTo>
                    <a:pt x="563" y="126"/>
                    <a:pt x="586" y="103"/>
                    <a:pt x="614" y="103"/>
                  </a:cubicBezTo>
                  <a:cubicBezTo>
                    <a:pt x="642" y="103"/>
                    <a:pt x="665" y="126"/>
                    <a:pt x="665" y="154"/>
                  </a:cubicBezTo>
                  <a:cubicBezTo>
                    <a:pt x="665" y="182"/>
                    <a:pt x="688" y="205"/>
                    <a:pt x="716" y="205"/>
                  </a:cubicBezTo>
                  <a:cubicBezTo>
                    <a:pt x="819" y="205"/>
                    <a:pt x="819" y="205"/>
                    <a:pt x="819" y="205"/>
                  </a:cubicBezTo>
                  <a:cubicBezTo>
                    <a:pt x="819" y="308"/>
                    <a:pt x="819" y="308"/>
                    <a:pt x="819" y="308"/>
                  </a:cubicBezTo>
                  <a:cubicBezTo>
                    <a:pt x="409" y="308"/>
                    <a:pt x="409" y="308"/>
                    <a:pt x="409" y="308"/>
                  </a:cubicBezTo>
                  <a:lnTo>
                    <a:pt x="409" y="205"/>
                  </a:lnTo>
                  <a:close/>
                  <a:moveTo>
                    <a:pt x="1126" y="1536"/>
                  </a:moveTo>
                  <a:cubicBezTo>
                    <a:pt x="102" y="1536"/>
                    <a:pt x="102" y="1536"/>
                    <a:pt x="102" y="1536"/>
                  </a:cubicBezTo>
                  <a:cubicBezTo>
                    <a:pt x="102" y="308"/>
                    <a:pt x="102" y="308"/>
                    <a:pt x="102" y="308"/>
                  </a:cubicBezTo>
                  <a:cubicBezTo>
                    <a:pt x="307" y="308"/>
                    <a:pt x="307" y="308"/>
                    <a:pt x="307" y="308"/>
                  </a:cubicBezTo>
                  <a:cubicBezTo>
                    <a:pt x="307" y="359"/>
                    <a:pt x="307" y="359"/>
                    <a:pt x="307" y="359"/>
                  </a:cubicBezTo>
                  <a:cubicBezTo>
                    <a:pt x="307" y="387"/>
                    <a:pt x="330" y="410"/>
                    <a:pt x="358" y="410"/>
                  </a:cubicBezTo>
                  <a:cubicBezTo>
                    <a:pt x="870" y="410"/>
                    <a:pt x="870" y="410"/>
                    <a:pt x="870" y="410"/>
                  </a:cubicBezTo>
                  <a:cubicBezTo>
                    <a:pt x="898" y="410"/>
                    <a:pt x="921" y="387"/>
                    <a:pt x="921" y="359"/>
                  </a:cubicBezTo>
                  <a:cubicBezTo>
                    <a:pt x="921" y="308"/>
                    <a:pt x="921" y="308"/>
                    <a:pt x="921" y="308"/>
                  </a:cubicBezTo>
                  <a:cubicBezTo>
                    <a:pt x="1126" y="308"/>
                    <a:pt x="1126" y="308"/>
                    <a:pt x="1126" y="308"/>
                  </a:cubicBezTo>
                  <a:lnTo>
                    <a:pt x="1126" y="1536"/>
                  </a:lnTo>
                  <a:close/>
                  <a:moveTo>
                    <a:pt x="1126" y="1536"/>
                  </a:moveTo>
                  <a:cubicBezTo>
                    <a:pt x="1126" y="1536"/>
                    <a:pt x="1126" y="1536"/>
                    <a:pt x="1126" y="153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Freeform 42">
            <a:extLst>
              <a:ext uri="{FF2B5EF4-FFF2-40B4-BE49-F238E27FC236}">
                <a16:creationId xmlns:a16="http://schemas.microsoft.com/office/drawing/2014/main" id="{AD864922-FF8F-E17B-7C63-685020074554}"/>
              </a:ext>
            </a:extLst>
          </p:cNvPr>
          <p:cNvSpPr>
            <a:spLocks noEditPoints="1"/>
          </p:cNvSpPr>
          <p:nvPr/>
        </p:nvSpPr>
        <p:spPr bwMode="auto">
          <a:xfrm>
            <a:off x="4170385" y="3684691"/>
            <a:ext cx="395233" cy="407479"/>
          </a:xfrm>
          <a:custGeom>
            <a:avLst/>
            <a:gdLst>
              <a:gd name="T0" fmla="*/ 1102 w 1634"/>
              <a:gd name="T1" fmla="*/ 1040 h 1959"/>
              <a:gd name="T2" fmla="*/ 1102 w 1634"/>
              <a:gd name="T3" fmla="*/ 594 h 1959"/>
              <a:gd name="T4" fmla="*/ 1505 w 1634"/>
              <a:gd name="T5" fmla="*/ 817 h 1959"/>
              <a:gd name="T6" fmla="*/ 792 w 1634"/>
              <a:gd name="T7" fmla="*/ 130 h 1959"/>
              <a:gd name="T8" fmla="*/ 841 w 1634"/>
              <a:gd name="T9" fmla="*/ 130 h 1959"/>
              <a:gd name="T10" fmla="*/ 646 w 1634"/>
              <a:gd name="T11" fmla="*/ 501 h 1959"/>
              <a:gd name="T12" fmla="*/ 623 w 1634"/>
              <a:gd name="T13" fmla="*/ 817 h 1959"/>
              <a:gd name="T14" fmla="*/ 827 w 1634"/>
              <a:gd name="T15" fmla="*/ 611 h 1959"/>
              <a:gd name="T16" fmla="*/ 1010 w 1634"/>
              <a:gd name="T17" fmla="*/ 817 h 1959"/>
              <a:gd name="T18" fmla="*/ 827 w 1634"/>
              <a:gd name="T19" fmla="*/ 1023 h 1959"/>
              <a:gd name="T20" fmla="*/ 623 w 1634"/>
              <a:gd name="T21" fmla="*/ 817 h 1959"/>
              <a:gd name="T22" fmla="*/ 1090 w 1634"/>
              <a:gd name="T23" fmla="*/ 492 h 1959"/>
              <a:gd name="T24" fmla="*/ 1381 w 1634"/>
              <a:gd name="T25" fmla="*/ 424 h 1959"/>
              <a:gd name="T26" fmla="*/ 544 w 1634"/>
              <a:gd name="T27" fmla="*/ 489 h 1959"/>
              <a:gd name="T28" fmla="*/ 645 w 1634"/>
              <a:gd name="T29" fmla="*/ 151 h 1959"/>
              <a:gd name="T30" fmla="*/ 1634 w 1634"/>
              <a:gd name="T31" fmla="*/ 817 h 1959"/>
              <a:gd name="T32" fmla="*/ 13 w 1634"/>
              <a:gd name="T33" fmla="*/ 673 h 1959"/>
              <a:gd name="T34" fmla="*/ 701 w 1634"/>
              <a:gd name="T35" fmla="*/ 1755 h 1959"/>
              <a:gd name="T36" fmla="*/ 1383 w 1634"/>
              <a:gd name="T37" fmla="*/ 1565 h 1959"/>
              <a:gd name="T38" fmla="*/ 701 w 1634"/>
              <a:gd name="T39" fmla="*/ 1365 h 1959"/>
              <a:gd name="T40" fmla="*/ 144 w 1634"/>
              <a:gd name="T41" fmla="*/ 673 h 1959"/>
              <a:gd name="T42" fmla="*/ 531 w 1634"/>
              <a:gd name="T43" fmla="*/ 592 h 1959"/>
              <a:gd name="T44" fmla="*/ 531 w 1634"/>
              <a:gd name="T45" fmla="*/ 1043 h 1959"/>
              <a:gd name="T46" fmla="*/ 326 w 1634"/>
              <a:gd name="T47" fmla="*/ 1101 h 1959"/>
              <a:gd name="T48" fmla="*/ 362 w 1634"/>
              <a:gd name="T49" fmla="*/ 1142 h 1959"/>
              <a:gd name="T50" fmla="*/ 393 w 1634"/>
              <a:gd name="T51" fmla="*/ 1173 h 1959"/>
              <a:gd name="T52" fmla="*/ 569 w 1634"/>
              <a:gd name="T53" fmla="*/ 1276 h 1959"/>
              <a:gd name="T54" fmla="*/ 611 w 1634"/>
              <a:gd name="T55" fmla="*/ 1286 h 1959"/>
              <a:gd name="T56" fmla="*/ 624 w 1634"/>
              <a:gd name="T57" fmla="*/ 1287 h 1959"/>
              <a:gd name="T58" fmla="*/ 778 w 1634"/>
              <a:gd name="T59" fmla="*/ 1127 h 1959"/>
              <a:gd name="T60" fmla="*/ 988 w 1634"/>
              <a:gd name="T61" fmla="*/ 1132 h 1959"/>
              <a:gd name="T62" fmla="*/ 1060 w 1634"/>
              <a:gd name="T63" fmla="*/ 1290 h 1959"/>
              <a:gd name="T64" fmla="*/ 1381 w 1634"/>
              <a:gd name="T65" fmla="*/ 1210 h 1959"/>
              <a:gd name="T66" fmla="*/ 1336 w 1634"/>
              <a:gd name="T67" fmla="*/ 1442 h 1959"/>
              <a:gd name="T68" fmla="*/ 1336 w 1634"/>
              <a:gd name="T69" fmla="*/ 1442 h 1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34" h="1959">
                <a:moveTo>
                  <a:pt x="1434" y="1120"/>
                </a:moveTo>
                <a:cubicBezTo>
                  <a:pt x="1347" y="1084"/>
                  <a:pt x="1232" y="1056"/>
                  <a:pt x="1102" y="1040"/>
                </a:cubicBezTo>
                <a:cubicBezTo>
                  <a:pt x="1110" y="967"/>
                  <a:pt x="1113" y="892"/>
                  <a:pt x="1113" y="817"/>
                </a:cubicBezTo>
                <a:cubicBezTo>
                  <a:pt x="1113" y="742"/>
                  <a:pt x="1110" y="667"/>
                  <a:pt x="1102" y="594"/>
                </a:cubicBezTo>
                <a:cubicBezTo>
                  <a:pt x="1232" y="578"/>
                  <a:pt x="1347" y="550"/>
                  <a:pt x="1434" y="513"/>
                </a:cubicBezTo>
                <a:cubicBezTo>
                  <a:pt x="1479" y="605"/>
                  <a:pt x="1505" y="708"/>
                  <a:pt x="1505" y="817"/>
                </a:cubicBezTo>
                <a:cubicBezTo>
                  <a:pt x="1505" y="926"/>
                  <a:pt x="1479" y="1029"/>
                  <a:pt x="1434" y="1120"/>
                </a:cubicBezTo>
                <a:close/>
                <a:moveTo>
                  <a:pt x="792" y="130"/>
                </a:moveTo>
                <a:cubicBezTo>
                  <a:pt x="800" y="129"/>
                  <a:pt x="808" y="129"/>
                  <a:pt x="817" y="129"/>
                </a:cubicBezTo>
                <a:cubicBezTo>
                  <a:pt x="825" y="129"/>
                  <a:pt x="833" y="129"/>
                  <a:pt x="841" y="130"/>
                </a:cubicBezTo>
                <a:cubicBezTo>
                  <a:pt x="890" y="163"/>
                  <a:pt x="954" y="289"/>
                  <a:pt x="988" y="502"/>
                </a:cubicBezTo>
                <a:cubicBezTo>
                  <a:pt x="873" y="511"/>
                  <a:pt x="755" y="510"/>
                  <a:pt x="646" y="501"/>
                </a:cubicBezTo>
                <a:cubicBezTo>
                  <a:pt x="680" y="288"/>
                  <a:pt x="743" y="163"/>
                  <a:pt x="792" y="130"/>
                </a:cubicBezTo>
                <a:close/>
                <a:moveTo>
                  <a:pt x="623" y="817"/>
                </a:moveTo>
                <a:cubicBezTo>
                  <a:pt x="623" y="739"/>
                  <a:pt x="626" y="668"/>
                  <a:pt x="633" y="603"/>
                </a:cubicBezTo>
                <a:cubicBezTo>
                  <a:pt x="695" y="609"/>
                  <a:pt x="760" y="611"/>
                  <a:pt x="827" y="611"/>
                </a:cubicBezTo>
                <a:cubicBezTo>
                  <a:pt x="885" y="611"/>
                  <a:pt x="943" y="609"/>
                  <a:pt x="1000" y="604"/>
                </a:cubicBezTo>
                <a:cubicBezTo>
                  <a:pt x="1007" y="669"/>
                  <a:pt x="1010" y="740"/>
                  <a:pt x="1010" y="817"/>
                </a:cubicBezTo>
                <a:cubicBezTo>
                  <a:pt x="1010" y="894"/>
                  <a:pt x="1007" y="965"/>
                  <a:pt x="1000" y="1030"/>
                </a:cubicBezTo>
                <a:cubicBezTo>
                  <a:pt x="945" y="1025"/>
                  <a:pt x="886" y="1023"/>
                  <a:pt x="827" y="1023"/>
                </a:cubicBezTo>
                <a:cubicBezTo>
                  <a:pt x="760" y="1023"/>
                  <a:pt x="695" y="1025"/>
                  <a:pt x="633" y="1031"/>
                </a:cubicBezTo>
                <a:cubicBezTo>
                  <a:pt x="626" y="966"/>
                  <a:pt x="623" y="895"/>
                  <a:pt x="623" y="817"/>
                </a:cubicBezTo>
                <a:close/>
                <a:moveTo>
                  <a:pt x="1381" y="424"/>
                </a:moveTo>
                <a:cubicBezTo>
                  <a:pt x="1304" y="454"/>
                  <a:pt x="1204" y="478"/>
                  <a:pt x="1090" y="492"/>
                </a:cubicBezTo>
                <a:cubicBezTo>
                  <a:pt x="1069" y="357"/>
                  <a:pt x="1035" y="236"/>
                  <a:pt x="988" y="151"/>
                </a:cubicBezTo>
                <a:cubicBezTo>
                  <a:pt x="1150" y="192"/>
                  <a:pt x="1288" y="291"/>
                  <a:pt x="1381" y="424"/>
                </a:cubicBezTo>
                <a:close/>
                <a:moveTo>
                  <a:pt x="645" y="151"/>
                </a:moveTo>
                <a:cubicBezTo>
                  <a:pt x="598" y="236"/>
                  <a:pt x="565" y="355"/>
                  <a:pt x="544" y="489"/>
                </a:cubicBezTo>
                <a:cubicBezTo>
                  <a:pt x="431" y="474"/>
                  <a:pt x="331" y="449"/>
                  <a:pt x="257" y="418"/>
                </a:cubicBezTo>
                <a:cubicBezTo>
                  <a:pt x="350" y="288"/>
                  <a:pt x="486" y="192"/>
                  <a:pt x="645" y="151"/>
                </a:cubicBezTo>
                <a:close/>
                <a:moveTo>
                  <a:pt x="1336" y="1442"/>
                </a:moveTo>
                <a:cubicBezTo>
                  <a:pt x="1518" y="1292"/>
                  <a:pt x="1634" y="1071"/>
                  <a:pt x="1634" y="817"/>
                </a:cubicBezTo>
                <a:cubicBezTo>
                  <a:pt x="1634" y="366"/>
                  <a:pt x="1267" y="0"/>
                  <a:pt x="817" y="0"/>
                </a:cubicBezTo>
                <a:cubicBezTo>
                  <a:pt x="415" y="0"/>
                  <a:pt x="81" y="291"/>
                  <a:pt x="13" y="673"/>
                </a:cubicBezTo>
                <a:cubicBezTo>
                  <a:pt x="4" y="720"/>
                  <a:pt x="0" y="768"/>
                  <a:pt x="0" y="817"/>
                </a:cubicBezTo>
                <a:cubicBezTo>
                  <a:pt x="0" y="1268"/>
                  <a:pt x="239" y="1621"/>
                  <a:pt x="701" y="1755"/>
                </a:cubicBezTo>
                <a:cubicBezTo>
                  <a:pt x="701" y="1959"/>
                  <a:pt x="701" y="1959"/>
                  <a:pt x="701" y="1959"/>
                </a:cubicBezTo>
                <a:cubicBezTo>
                  <a:pt x="1383" y="1565"/>
                  <a:pt x="1383" y="1565"/>
                  <a:pt x="1383" y="1565"/>
                </a:cubicBezTo>
                <a:cubicBezTo>
                  <a:pt x="701" y="1172"/>
                  <a:pt x="701" y="1172"/>
                  <a:pt x="701" y="1172"/>
                </a:cubicBezTo>
                <a:cubicBezTo>
                  <a:pt x="701" y="1365"/>
                  <a:pt x="701" y="1365"/>
                  <a:pt x="701" y="1365"/>
                </a:cubicBezTo>
                <a:cubicBezTo>
                  <a:pt x="329" y="1365"/>
                  <a:pt x="130" y="1063"/>
                  <a:pt x="130" y="776"/>
                </a:cubicBezTo>
                <a:cubicBezTo>
                  <a:pt x="132" y="741"/>
                  <a:pt x="137" y="706"/>
                  <a:pt x="144" y="673"/>
                </a:cubicBezTo>
                <a:cubicBezTo>
                  <a:pt x="156" y="614"/>
                  <a:pt x="176" y="559"/>
                  <a:pt x="203" y="507"/>
                </a:cubicBezTo>
                <a:cubicBezTo>
                  <a:pt x="288" y="545"/>
                  <a:pt x="401" y="574"/>
                  <a:pt x="531" y="592"/>
                </a:cubicBezTo>
                <a:cubicBezTo>
                  <a:pt x="523" y="665"/>
                  <a:pt x="520" y="741"/>
                  <a:pt x="520" y="817"/>
                </a:cubicBezTo>
                <a:cubicBezTo>
                  <a:pt x="520" y="893"/>
                  <a:pt x="523" y="969"/>
                  <a:pt x="531" y="1043"/>
                </a:cubicBezTo>
                <a:cubicBezTo>
                  <a:pt x="452" y="1053"/>
                  <a:pt x="379" y="1068"/>
                  <a:pt x="315" y="1087"/>
                </a:cubicBezTo>
                <a:cubicBezTo>
                  <a:pt x="319" y="1092"/>
                  <a:pt x="322" y="1096"/>
                  <a:pt x="326" y="1101"/>
                </a:cubicBezTo>
                <a:cubicBezTo>
                  <a:pt x="337" y="1115"/>
                  <a:pt x="348" y="1129"/>
                  <a:pt x="359" y="1140"/>
                </a:cubicBezTo>
                <a:cubicBezTo>
                  <a:pt x="362" y="1142"/>
                  <a:pt x="362" y="1142"/>
                  <a:pt x="362" y="1142"/>
                </a:cubicBezTo>
                <a:cubicBezTo>
                  <a:pt x="364" y="1145"/>
                  <a:pt x="364" y="1145"/>
                  <a:pt x="364" y="1145"/>
                </a:cubicBezTo>
                <a:cubicBezTo>
                  <a:pt x="372" y="1154"/>
                  <a:pt x="382" y="1163"/>
                  <a:pt x="393" y="1173"/>
                </a:cubicBezTo>
                <a:cubicBezTo>
                  <a:pt x="439" y="1162"/>
                  <a:pt x="490" y="1152"/>
                  <a:pt x="544" y="1145"/>
                </a:cubicBezTo>
                <a:cubicBezTo>
                  <a:pt x="551" y="1191"/>
                  <a:pt x="559" y="1235"/>
                  <a:pt x="569" y="1276"/>
                </a:cubicBezTo>
                <a:cubicBezTo>
                  <a:pt x="570" y="1276"/>
                  <a:pt x="570" y="1276"/>
                  <a:pt x="570" y="1276"/>
                </a:cubicBezTo>
                <a:cubicBezTo>
                  <a:pt x="586" y="1282"/>
                  <a:pt x="601" y="1286"/>
                  <a:pt x="611" y="1286"/>
                </a:cubicBezTo>
                <a:cubicBezTo>
                  <a:pt x="614" y="1286"/>
                  <a:pt x="614" y="1286"/>
                  <a:pt x="614" y="1286"/>
                </a:cubicBezTo>
                <a:cubicBezTo>
                  <a:pt x="614" y="1286"/>
                  <a:pt x="622" y="1287"/>
                  <a:pt x="624" y="1287"/>
                </a:cubicBezTo>
                <a:cubicBezTo>
                  <a:pt x="624" y="1038"/>
                  <a:pt x="624" y="1038"/>
                  <a:pt x="624" y="1038"/>
                </a:cubicBezTo>
                <a:cubicBezTo>
                  <a:pt x="778" y="1127"/>
                  <a:pt x="778" y="1127"/>
                  <a:pt x="778" y="1127"/>
                </a:cubicBezTo>
                <a:cubicBezTo>
                  <a:pt x="794" y="1126"/>
                  <a:pt x="811" y="1126"/>
                  <a:pt x="827" y="1126"/>
                </a:cubicBezTo>
                <a:cubicBezTo>
                  <a:pt x="882" y="1126"/>
                  <a:pt x="936" y="1128"/>
                  <a:pt x="988" y="1132"/>
                </a:cubicBezTo>
                <a:cubicBezTo>
                  <a:pt x="982" y="1169"/>
                  <a:pt x="975" y="1204"/>
                  <a:pt x="968" y="1236"/>
                </a:cubicBezTo>
                <a:cubicBezTo>
                  <a:pt x="1060" y="1290"/>
                  <a:pt x="1060" y="1290"/>
                  <a:pt x="1060" y="1290"/>
                </a:cubicBezTo>
                <a:cubicBezTo>
                  <a:pt x="1072" y="1244"/>
                  <a:pt x="1082" y="1194"/>
                  <a:pt x="1090" y="1142"/>
                </a:cubicBezTo>
                <a:cubicBezTo>
                  <a:pt x="1204" y="1156"/>
                  <a:pt x="1304" y="1180"/>
                  <a:pt x="1381" y="1210"/>
                </a:cubicBezTo>
                <a:cubicBezTo>
                  <a:pt x="1335" y="1275"/>
                  <a:pt x="1279" y="1332"/>
                  <a:pt x="1214" y="1378"/>
                </a:cubicBezTo>
                <a:lnTo>
                  <a:pt x="1336" y="1442"/>
                </a:lnTo>
                <a:close/>
                <a:moveTo>
                  <a:pt x="1336" y="1442"/>
                </a:moveTo>
                <a:cubicBezTo>
                  <a:pt x="1336" y="1442"/>
                  <a:pt x="1336" y="1442"/>
                  <a:pt x="1336" y="144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Freeform 43">
            <a:extLst>
              <a:ext uri="{FF2B5EF4-FFF2-40B4-BE49-F238E27FC236}">
                <a16:creationId xmlns:a16="http://schemas.microsoft.com/office/drawing/2014/main" id="{1659A590-7DA6-23FF-E902-1BDD4428A0C6}"/>
              </a:ext>
            </a:extLst>
          </p:cNvPr>
          <p:cNvSpPr>
            <a:spLocks noEditPoints="1"/>
          </p:cNvSpPr>
          <p:nvPr/>
        </p:nvSpPr>
        <p:spPr bwMode="auto">
          <a:xfrm>
            <a:off x="4412422" y="2800395"/>
            <a:ext cx="448720" cy="262816"/>
          </a:xfrm>
          <a:custGeom>
            <a:avLst/>
            <a:gdLst>
              <a:gd name="T0" fmla="*/ 1183 w 1572"/>
              <a:gd name="T1" fmla="*/ 825 h 1071"/>
              <a:gd name="T2" fmla="*/ 1183 w 1572"/>
              <a:gd name="T3" fmla="*/ 1029 h 1071"/>
              <a:gd name="T4" fmla="*/ 1428 w 1572"/>
              <a:gd name="T5" fmla="*/ 927 h 1071"/>
              <a:gd name="T6" fmla="*/ 1285 w 1572"/>
              <a:gd name="T7" fmla="*/ 1007 h 1071"/>
              <a:gd name="T8" fmla="*/ 1285 w 1572"/>
              <a:gd name="T9" fmla="*/ 847 h 1071"/>
              <a:gd name="T10" fmla="*/ 1285 w 1572"/>
              <a:gd name="T11" fmla="*/ 1007 h 1071"/>
              <a:gd name="T12" fmla="*/ 1301 w 1572"/>
              <a:gd name="T13" fmla="*/ 295 h 1071"/>
              <a:gd name="T14" fmla="*/ 1105 w 1572"/>
              <a:gd name="T15" fmla="*/ 327 h 1071"/>
              <a:gd name="T16" fmla="*/ 1137 w 1572"/>
              <a:gd name="T17" fmla="*/ 621 h 1071"/>
              <a:gd name="T18" fmla="*/ 1429 w 1572"/>
              <a:gd name="T19" fmla="*/ 589 h 1071"/>
              <a:gd name="T20" fmla="*/ 1418 w 1572"/>
              <a:gd name="T21" fmla="*/ 390 h 1071"/>
              <a:gd name="T22" fmla="*/ 1365 w 1572"/>
              <a:gd name="T23" fmla="*/ 557 h 1071"/>
              <a:gd name="T24" fmla="*/ 1169 w 1572"/>
              <a:gd name="T25" fmla="*/ 359 h 1071"/>
              <a:gd name="T26" fmla="*/ 1365 w 1572"/>
              <a:gd name="T27" fmla="*/ 428 h 1071"/>
              <a:gd name="T28" fmla="*/ 504 w 1572"/>
              <a:gd name="T29" fmla="*/ 783 h 1071"/>
              <a:gd name="T30" fmla="*/ 358 w 1572"/>
              <a:gd name="T31" fmla="*/ 927 h 1071"/>
              <a:gd name="T32" fmla="*/ 504 w 1572"/>
              <a:gd name="T33" fmla="*/ 1071 h 1071"/>
              <a:gd name="T34" fmla="*/ 504 w 1572"/>
              <a:gd name="T35" fmla="*/ 783 h 1071"/>
              <a:gd name="T36" fmla="*/ 422 w 1572"/>
              <a:gd name="T37" fmla="*/ 927 h 1071"/>
              <a:gd name="T38" fmla="*/ 582 w 1572"/>
              <a:gd name="T39" fmla="*/ 927 h 1071"/>
              <a:gd name="T40" fmla="*/ 290 w 1572"/>
              <a:gd name="T41" fmla="*/ 822 h 1071"/>
              <a:gd name="T42" fmla="*/ 226 w 1572"/>
              <a:gd name="T43" fmla="*/ 737 h 1071"/>
              <a:gd name="T44" fmla="*/ 162 w 1572"/>
              <a:gd name="T45" fmla="*/ 737 h 1071"/>
              <a:gd name="T46" fmla="*/ 194 w 1572"/>
              <a:gd name="T47" fmla="*/ 886 h 1071"/>
              <a:gd name="T48" fmla="*/ 322 w 1572"/>
              <a:gd name="T49" fmla="*/ 854 h 1071"/>
              <a:gd name="T50" fmla="*/ 452 w 1572"/>
              <a:gd name="T51" fmla="*/ 648 h 1071"/>
              <a:gd name="T52" fmla="*/ 32 w 1572"/>
              <a:gd name="T53" fmla="*/ 616 h 1071"/>
              <a:gd name="T54" fmla="*/ 32 w 1572"/>
              <a:gd name="T55" fmla="*/ 680 h 1071"/>
              <a:gd name="T56" fmla="*/ 452 w 1572"/>
              <a:gd name="T57" fmla="*/ 648 h 1071"/>
              <a:gd name="T58" fmla="*/ 485 w 1572"/>
              <a:gd name="T59" fmla="*/ 535 h 1071"/>
              <a:gd name="T60" fmla="*/ 486 w 1572"/>
              <a:gd name="T61" fmla="*/ 471 h 1071"/>
              <a:gd name="T62" fmla="*/ 97 w 1572"/>
              <a:gd name="T63" fmla="*/ 468 h 1071"/>
              <a:gd name="T64" fmla="*/ 97 w 1572"/>
              <a:gd name="T65" fmla="*/ 532 h 1071"/>
              <a:gd name="T66" fmla="*/ 551 w 1572"/>
              <a:gd name="T67" fmla="*/ 387 h 1071"/>
              <a:gd name="T68" fmla="*/ 551 w 1572"/>
              <a:gd name="T69" fmla="*/ 323 h 1071"/>
              <a:gd name="T70" fmla="*/ 130 w 1572"/>
              <a:gd name="T71" fmla="*/ 355 h 1071"/>
              <a:gd name="T72" fmla="*/ 1560 w 1572"/>
              <a:gd name="T73" fmla="*/ 344 h 1071"/>
              <a:gd name="T74" fmla="*/ 1310 w 1572"/>
              <a:gd name="T75" fmla="*/ 147 h 1071"/>
              <a:gd name="T76" fmla="*/ 1041 w 1572"/>
              <a:gd name="T77" fmla="*/ 32 h 1071"/>
              <a:gd name="T78" fmla="*/ 194 w 1572"/>
              <a:gd name="T79" fmla="*/ 0 h 1071"/>
              <a:gd name="T80" fmla="*/ 162 w 1572"/>
              <a:gd name="T81" fmla="*/ 266 h 1071"/>
              <a:gd name="T82" fmla="*/ 226 w 1572"/>
              <a:gd name="T83" fmla="*/ 266 h 1071"/>
              <a:gd name="T84" fmla="*/ 977 w 1572"/>
              <a:gd name="T85" fmla="*/ 64 h 1071"/>
              <a:gd name="T86" fmla="*/ 715 w 1572"/>
              <a:gd name="T87" fmla="*/ 822 h 1071"/>
              <a:gd name="T88" fmla="*/ 715 w 1572"/>
              <a:gd name="T89" fmla="*/ 886 h 1071"/>
              <a:gd name="T90" fmla="*/ 1137 w 1572"/>
              <a:gd name="T91" fmla="*/ 854 h 1071"/>
              <a:gd name="T92" fmla="*/ 1041 w 1572"/>
              <a:gd name="T93" fmla="*/ 822 h 1071"/>
              <a:gd name="T94" fmla="*/ 1299 w 1572"/>
              <a:gd name="T95" fmla="*/ 211 h 1071"/>
              <a:gd name="T96" fmla="*/ 1505 w 1572"/>
              <a:gd name="T97" fmla="*/ 822 h 1071"/>
              <a:gd name="T98" fmla="*/ 1440 w 1572"/>
              <a:gd name="T99" fmla="*/ 854 h 1071"/>
              <a:gd name="T100" fmla="*/ 1537 w 1572"/>
              <a:gd name="T101" fmla="*/ 886 h 1071"/>
              <a:gd name="T102" fmla="*/ 1572 w 1572"/>
              <a:gd name="T103" fmla="*/ 369 h 1071"/>
              <a:gd name="T104" fmla="*/ 1560 w 1572"/>
              <a:gd name="T105" fmla="*/ 344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572" h="1071">
                <a:moveTo>
                  <a:pt x="1285" y="783"/>
                </a:moveTo>
                <a:cubicBezTo>
                  <a:pt x="1247" y="783"/>
                  <a:pt x="1210" y="798"/>
                  <a:pt x="1183" y="825"/>
                </a:cubicBezTo>
                <a:cubicBezTo>
                  <a:pt x="1155" y="853"/>
                  <a:pt x="1140" y="889"/>
                  <a:pt x="1140" y="927"/>
                </a:cubicBezTo>
                <a:cubicBezTo>
                  <a:pt x="1140" y="965"/>
                  <a:pt x="1155" y="1001"/>
                  <a:pt x="1183" y="1029"/>
                </a:cubicBezTo>
                <a:cubicBezTo>
                  <a:pt x="1210" y="1056"/>
                  <a:pt x="1247" y="1071"/>
                  <a:pt x="1285" y="1071"/>
                </a:cubicBezTo>
                <a:cubicBezTo>
                  <a:pt x="1364" y="1071"/>
                  <a:pt x="1428" y="1006"/>
                  <a:pt x="1428" y="927"/>
                </a:cubicBezTo>
                <a:cubicBezTo>
                  <a:pt x="1428" y="848"/>
                  <a:pt x="1364" y="783"/>
                  <a:pt x="1285" y="783"/>
                </a:cubicBezTo>
                <a:close/>
                <a:moveTo>
                  <a:pt x="1285" y="1007"/>
                </a:moveTo>
                <a:cubicBezTo>
                  <a:pt x="1241" y="1007"/>
                  <a:pt x="1204" y="970"/>
                  <a:pt x="1204" y="927"/>
                </a:cubicBezTo>
                <a:cubicBezTo>
                  <a:pt x="1204" y="883"/>
                  <a:pt x="1241" y="847"/>
                  <a:pt x="1285" y="847"/>
                </a:cubicBezTo>
                <a:cubicBezTo>
                  <a:pt x="1329" y="847"/>
                  <a:pt x="1364" y="883"/>
                  <a:pt x="1364" y="927"/>
                </a:cubicBezTo>
                <a:cubicBezTo>
                  <a:pt x="1364" y="971"/>
                  <a:pt x="1329" y="1007"/>
                  <a:pt x="1285" y="1007"/>
                </a:cubicBezTo>
                <a:close/>
                <a:moveTo>
                  <a:pt x="1322" y="303"/>
                </a:moveTo>
                <a:cubicBezTo>
                  <a:pt x="1316" y="298"/>
                  <a:pt x="1309" y="295"/>
                  <a:pt x="1301" y="295"/>
                </a:cubicBezTo>
                <a:cubicBezTo>
                  <a:pt x="1137" y="295"/>
                  <a:pt x="1137" y="295"/>
                  <a:pt x="1137" y="295"/>
                </a:cubicBezTo>
                <a:cubicBezTo>
                  <a:pt x="1119" y="295"/>
                  <a:pt x="1105" y="309"/>
                  <a:pt x="1105" y="327"/>
                </a:cubicBezTo>
                <a:cubicBezTo>
                  <a:pt x="1105" y="589"/>
                  <a:pt x="1105" y="589"/>
                  <a:pt x="1105" y="589"/>
                </a:cubicBezTo>
                <a:cubicBezTo>
                  <a:pt x="1105" y="607"/>
                  <a:pt x="1119" y="621"/>
                  <a:pt x="1137" y="621"/>
                </a:cubicBezTo>
                <a:cubicBezTo>
                  <a:pt x="1397" y="621"/>
                  <a:pt x="1397" y="621"/>
                  <a:pt x="1397" y="621"/>
                </a:cubicBezTo>
                <a:cubicBezTo>
                  <a:pt x="1415" y="621"/>
                  <a:pt x="1429" y="607"/>
                  <a:pt x="1429" y="589"/>
                </a:cubicBezTo>
                <a:cubicBezTo>
                  <a:pt x="1429" y="414"/>
                  <a:pt x="1429" y="414"/>
                  <a:pt x="1429" y="414"/>
                </a:cubicBezTo>
                <a:cubicBezTo>
                  <a:pt x="1429" y="405"/>
                  <a:pt x="1425" y="396"/>
                  <a:pt x="1418" y="390"/>
                </a:cubicBezTo>
                <a:lnTo>
                  <a:pt x="1322" y="303"/>
                </a:lnTo>
                <a:close/>
                <a:moveTo>
                  <a:pt x="1365" y="557"/>
                </a:moveTo>
                <a:cubicBezTo>
                  <a:pt x="1169" y="557"/>
                  <a:pt x="1169" y="557"/>
                  <a:pt x="1169" y="557"/>
                </a:cubicBezTo>
                <a:cubicBezTo>
                  <a:pt x="1169" y="359"/>
                  <a:pt x="1169" y="359"/>
                  <a:pt x="1169" y="359"/>
                </a:cubicBezTo>
                <a:cubicBezTo>
                  <a:pt x="1288" y="359"/>
                  <a:pt x="1288" y="359"/>
                  <a:pt x="1288" y="359"/>
                </a:cubicBezTo>
                <a:cubicBezTo>
                  <a:pt x="1365" y="428"/>
                  <a:pt x="1365" y="428"/>
                  <a:pt x="1365" y="428"/>
                </a:cubicBezTo>
                <a:lnTo>
                  <a:pt x="1365" y="557"/>
                </a:lnTo>
                <a:close/>
                <a:moveTo>
                  <a:pt x="504" y="783"/>
                </a:moveTo>
                <a:cubicBezTo>
                  <a:pt x="465" y="783"/>
                  <a:pt x="429" y="798"/>
                  <a:pt x="401" y="825"/>
                </a:cubicBezTo>
                <a:cubicBezTo>
                  <a:pt x="374" y="853"/>
                  <a:pt x="358" y="889"/>
                  <a:pt x="358" y="927"/>
                </a:cubicBezTo>
                <a:cubicBezTo>
                  <a:pt x="358" y="965"/>
                  <a:pt x="373" y="1001"/>
                  <a:pt x="401" y="1029"/>
                </a:cubicBezTo>
                <a:cubicBezTo>
                  <a:pt x="429" y="1056"/>
                  <a:pt x="465" y="1071"/>
                  <a:pt x="504" y="1071"/>
                </a:cubicBezTo>
                <a:cubicBezTo>
                  <a:pt x="582" y="1071"/>
                  <a:pt x="646" y="1006"/>
                  <a:pt x="646" y="927"/>
                </a:cubicBezTo>
                <a:cubicBezTo>
                  <a:pt x="646" y="848"/>
                  <a:pt x="582" y="783"/>
                  <a:pt x="504" y="783"/>
                </a:cubicBezTo>
                <a:close/>
                <a:moveTo>
                  <a:pt x="504" y="1007"/>
                </a:moveTo>
                <a:cubicBezTo>
                  <a:pt x="459" y="1007"/>
                  <a:pt x="422" y="970"/>
                  <a:pt x="422" y="927"/>
                </a:cubicBezTo>
                <a:cubicBezTo>
                  <a:pt x="422" y="883"/>
                  <a:pt x="459" y="847"/>
                  <a:pt x="504" y="847"/>
                </a:cubicBezTo>
                <a:cubicBezTo>
                  <a:pt x="547" y="847"/>
                  <a:pt x="582" y="883"/>
                  <a:pt x="582" y="927"/>
                </a:cubicBezTo>
                <a:cubicBezTo>
                  <a:pt x="582" y="971"/>
                  <a:pt x="547" y="1007"/>
                  <a:pt x="504" y="1007"/>
                </a:cubicBezTo>
                <a:close/>
                <a:moveTo>
                  <a:pt x="290" y="822"/>
                </a:moveTo>
                <a:cubicBezTo>
                  <a:pt x="226" y="822"/>
                  <a:pt x="226" y="822"/>
                  <a:pt x="226" y="822"/>
                </a:cubicBezTo>
                <a:cubicBezTo>
                  <a:pt x="226" y="737"/>
                  <a:pt x="226" y="737"/>
                  <a:pt x="226" y="737"/>
                </a:cubicBezTo>
                <a:cubicBezTo>
                  <a:pt x="226" y="720"/>
                  <a:pt x="211" y="705"/>
                  <a:pt x="194" y="705"/>
                </a:cubicBezTo>
                <a:cubicBezTo>
                  <a:pt x="176" y="705"/>
                  <a:pt x="162" y="720"/>
                  <a:pt x="162" y="737"/>
                </a:cubicBezTo>
                <a:cubicBezTo>
                  <a:pt x="162" y="854"/>
                  <a:pt x="162" y="854"/>
                  <a:pt x="162" y="854"/>
                </a:cubicBezTo>
                <a:cubicBezTo>
                  <a:pt x="162" y="872"/>
                  <a:pt x="176" y="886"/>
                  <a:pt x="194" y="886"/>
                </a:cubicBezTo>
                <a:cubicBezTo>
                  <a:pt x="290" y="886"/>
                  <a:pt x="290" y="886"/>
                  <a:pt x="290" y="886"/>
                </a:cubicBezTo>
                <a:cubicBezTo>
                  <a:pt x="308" y="886"/>
                  <a:pt x="322" y="872"/>
                  <a:pt x="322" y="854"/>
                </a:cubicBezTo>
                <a:cubicBezTo>
                  <a:pt x="322" y="837"/>
                  <a:pt x="308" y="822"/>
                  <a:pt x="290" y="822"/>
                </a:cubicBezTo>
                <a:close/>
                <a:moveTo>
                  <a:pt x="452" y="648"/>
                </a:moveTo>
                <a:cubicBezTo>
                  <a:pt x="452" y="630"/>
                  <a:pt x="438" y="616"/>
                  <a:pt x="420" y="616"/>
                </a:cubicBezTo>
                <a:cubicBezTo>
                  <a:pt x="32" y="616"/>
                  <a:pt x="32" y="616"/>
                  <a:pt x="32" y="616"/>
                </a:cubicBezTo>
                <a:cubicBezTo>
                  <a:pt x="15" y="616"/>
                  <a:pt x="0" y="630"/>
                  <a:pt x="0" y="648"/>
                </a:cubicBezTo>
                <a:cubicBezTo>
                  <a:pt x="0" y="665"/>
                  <a:pt x="15" y="680"/>
                  <a:pt x="32" y="680"/>
                </a:cubicBezTo>
                <a:cubicBezTo>
                  <a:pt x="420" y="680"/>
                  <a:pt x="420" y="680"/>
                  <a:pt x="420" y="680"/>
                </a:cubicBezTo>
                <a:cubicBezTo>
                  <a:pt x="438" y="680"/>
                  <a:pt x="452" y="666"/>
                  <a:pt x="452" y="648"/>
                </a:cubicBezTo>
                <a:close/>
                <a:moveTo>
                  <a:pt x="97" y="532"/>
                </a:moveTo>
                <a:cubicBezTo>
                  <a:pt x="485" y="535"/>
                  <a:pt x="485" y="535"/>
                  <a:pt x="485" y="535"/>
                </a:cubicBezTo>
                <a:cubicBezTo>
                  <a:pt x="503" y="535"/>
                  <a:pt x="517" y="521"/>
                  <a:pt x="518" y="503"/>
                </a:cubicBezTo>
                <a:cubicBezTo>
                  <a:pt x="518" y="485"/>
                  <a:pt x="504" y="471"/>
                  <a:pt x="486" y="471"/>
                </a:cubicBezTo>
                <a:cubicBezTo>
                  <a:pt x="98" y="468"/>
                  <a:pt x="98" y="468"/>
                  <a:pt x="98" y="468"/>
                </a:cubicBezTo>
                <a:cubicBezTo>
                  <a:pt x="97" y="468"/>
                  <a:pt x="97" y="468"/>
                  <a:pt x="97" y="468"/>
                </a:cubicBezTo>
                <a:cubicBezTo>
                  <a:pt x="80" y="468"/>
                  <a:pt x="65" y="482"/>
                  <a:pt x="65" y="500"/>
                </a:cubicBezTo>
                <a:cubicBezTo>
                  <a:pt x="65" y="518"/>
                  <a:pt x="80" y="532"/>
                  <a:pt x="97" y="532"/>
                </a:cubicBezTo>
                <a:close/>
                <a:moveTo>
                  <a:pt x="162" y="387"/>
                </a:moveTo>
                <a:cubicBezTo>
                  <a:pt x="551" y="387"/>
                  <a:pt x="551" y="387"/>
                  <a:pt x="551" y="387"/>
                </a:cubicBezTo>
                <a:cubicBezTo>
                  <a:pt x="568" y="387"/>
                  <a:pt x="583" y="373"/>
                  <a:pt x="583" y="355"/>
                </a:cubicBezTo>
                <a:cubicBezTo>
                  <a:pt x="583" y="337"/>
                  <a:pt x="568" y="323"/>
                  <a:pt x="551" y="323"/>
                </a:cubicBezTo>
                <a:cubicBezTo>
                  <a:pt x="162" y="323"/>
                  <a:pt x="162" y="323"/>
                  <a:pt x="162" y="323"/>
                </a:cubicBezTo>
                <a:cubicBezTo>
                  <a:pt x="145" y="323"/>
                  <a:pt x="130" y="337"/>
                  <a:pt x="130" y="355"/>
                </a:cubicBezTo>
                <a:cubicBezTo>
                  <a:pt x="130" y="373"/>
                  <a:pt x="145" y="387"/>
                  <a:pt x="162" y="387"/>
                </a:cubicBezTo>
                <a:close/>
                <a:moveTo>
                  <a:pt x="1560" y="344"/>
                </a:moveTo>
                <a:cubicBezTo>
                  <a:pt x="1331" y="154"/>
                  <a:pt x="1331" y="154"/>
                  <a:pt x="1331" y="154"/>
                </a:cubicBezTo>
                <a:cubicBezTo>
                  <a:pt x="1325" y="149"/>
                  <a:pt x="1318" y="147"/>
                  <a:pt x="1310" y="147"/>
                </a:cubicBezTo>
                <a:cubicBezTo>
                  <a:pt x="1041" y="147"/>
                  <a:pt x="1041" y="147"/>
                  <a:pt x="1041" y="147"/>
                </a:cubicBezTo>
                <a:cubicBezTo>
                  <a:pt x="1041" y="32"/>
                  <a:pt x="1041" y="32"/>
                  <a:pt x="1041" y="32"/>
                </a:cubicBezTo>
                <a:cubicBezTo>
                  <a:pt x="1041" y="14"/>
                  <a:pt x="1026" y="0"/>
                  <a:pt x="1009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76" y="0"/>
                  <a:pt x="162" y="14"/>
                  <a:pt x="162" y="32"/>
                </a:cubicBezTo>
                <a:cubicBezTo>
                  <a:pt x="162" y="266"/>
                  <a:pt x="162" y="266"/>
                  <a:pt x="162" y="266"/>
                </a:cubicBezTo>
                <a:cubicBezTo>
                  <a:pt x="162" y="283"/>
                  <a:pt x="176" y="298"/>
                  <a:pt x="194" y="298"/>
                </a:cubicBezTo>
                <a:cubicBezTo>
                  <a:pt x="211" y="298"/>
                  <a:pt x="226" y="283"/>
                  <a:pt x="226" y="266"/>
                </a:cubicBezTo>
                <a:cubicBezTo>
                  <a:pt x="226" y="64"/>
                  <a:pt x="226" y="64"/>
                  <a:pt x="226" y="64"/>
                </a:cubicBezTo>
                <a:cubicBezTo>
                  <a:pt x="977" y="64"/>
                  <a:pt x="977" y="64"/>
                  <a:pt x="977" y="64"/>
                </a:cubicBezTo>
                <a:cubicBezTo>
                  <a:pt x="977" y="822"/>
                  <a:pt x="977" y="822"/>
                  <a:pt x="977" y="822"/>
                </a:cubicBezTo>
                <a:cubicBezTo>
                  <a:pt x="715" y="822"/>
                  <a:pt x="715" y="822"/>
                  <a:pt x="715" y="822"/>
                </a:cubicBezTo>
                <a:cubicBezTo>
                  <a:pt x="697" y="822"/>
                  <a:pt x="683" y="837"/>
                  <a:pt x="683" y="854"/>
                </a:cubicBezTo>
                <a:cubicBezTo>
                  <a:pt x="683" y="872"/>
                  <a:pt x="697" y="886"/>
                  <a:pt x="715" y="886"/>
                </a:cubicBezTo>
                <a:cubicBezTo>
                  <a:pt x="1105" y="886"/>
                  <a:pt x="1105" y="886"/>
                  <a:pt x="1105" y="886"/>
                </a:cubicBezTo>
                <a:cubicBezTo>
                  <a:pt x="1123" y="886"/>
                  <a:pt x="1137" y="872"/>
                  <a:pt x="1137" y="854"/>
                </a:cubicBezTo>
                <a:cubicBezTo>
                  <a:pt x="1137" y="837"/>
                  <a:pt x="1123" y="822"/>
                  <a:pt x="1105" y="822"/>
                </a:cubicBezTo>
                <a:cubicBezTo>
                  <a:pt x="1041" y="822"/>
                  <a:pt x="1041" y="822"/>
                  <a:pt x="1041" y="822"/>
                </a:cubicBezTo>
                <a:cubicBezTo>
                  <a:pt x="1041" y="211"/>
                  <a:pt x="1041" y="211"/>
                  <a:pt x="1041" y="211"/>
                </a:cubicBezTo>
                <a:cubicBezTo>
                  <a:pt x="1299" y="211"/>
                  <a:pt x="1299" y="211"/>
                  <a:pt x="1299" y="211"/>
                </a:cubicBezTo>
                <a:cubicBezTo>
                  <a:pt x="1508" y="384"/>
                  <a:pt x="1508" y="384"/>
                  <a:pt x="1508" y="384"/>
                </a:cubicBezTo>
                <a:cubicBezTo>
                  <a:pt x="1505" y="822"/>
                  <a:pt x="1505" y="822"/>
                  <a:pt x="1505" y="822"/>
                </a:cubicBezTo>
                <a:cubicBezTo>
                  <a:pt x="1472" y="822"/>
                  <a:pt x="1472" y="822"/>
                  <a:pt x="1472" y="822"/>
                </a:cubicBezTo>
                <a:cubicBezTo>
                  <a:pt x="1455" y="822"/>
                  <a:pt x="1440" y="836"/>
                  <a:pt x="1440" y="854"/>
                </a:cubicBezTo>
                <a:cubicBezTo>
                  <a:pt x="1440" y="871"/>
                  <a:pt x="1455" y="886"/>
                  <a:pt x="1472" y="886"/>
                </a:cubicBezTo>
                <a:cubicBezTo>
                  <a:pt x="1537" y="886"/>
                  <a:pt x="1537" y="886"/>
                  <a:pt x="1537" y="886"/>
                </a:cubicBezTo>
                <a:cubicBezTo>
                  <a:pt x="1555" y="886"/>
                  <a:pt x="1569" y="872"/>
                  <a:pt x="1569" y="854"/>
                </a:cubicBezTo>
                <a:cubicBezTo>
                  <a:pt x="1572" y="369"/>
                  <a:pt x="1572" y="369"/>
                  <a:pt x="1572" y="369"/>
                </a:cubicBezTo>
                <a:cubicBezTo>
                  <a:pt x="1571" y="359"/>
                  <a:pt x="1567" y="350"/>
                  <a:pt x="1560" y="344"/>
                </a:cubicBezTo>
                <a:close/>
                <a:moveTo>
                  <a:pt x="1560" y="344"/>
                </a:moveTo>
                <a:cubicBezTo>
                  <a:pt x="1560" y="344"/>
                  <a:pt x="1560" y="344"/>
                  <a:pt x="1560" y="34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77 CuadroTexto">
            <a:hlinkClick r:id="" action="ppaction://noaction"/>
            <a:extLst>
              <a:ext uri="{FF2B5EF4-FFF2-40B4-BE49-F238E27FC236}">
                <a16:creationId xmlns:a16="http://schemas.microsoft.com/office/drawing/2014/main" id="{C9704027-B844-A18F-CA52-8AF185C24D19}"/>
              </a:ext>
            </a:extLst>
          </p:cNvPr>
          <p:cNvSpPr txBox="1"/>
          <p:nvPr/>
        </p:nvSpPr>
        <p:spPr bwMode="auto">
          <a:xfrm>
            <a:off x="2340570" y="962936"/>
            <a:ext cx="1455523" cy="640757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89739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6" name="Imagen 105">
            <a:extLst>
              <a:ext uri="{FF2B5EF4-FFF2-40B4-BE49-F238E27FC236}">
                <a16:creationId xmlns:a16="http://schemas.microsoft.com/office/drawing/2014/main" id="{E16F30CC-F933-E1E8-3773-57DE93E746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5" t="17575" r="58476" b="27604"/>
          <a:stretch>
            <a:fillRect/>
          </a:stretch>
        </p:blipFill>
        <p:spPr bwMode="auto">
          <a:xfrm>
            <a:off x="5130102" y="5293170"/>
            <a:ext cx="2683712" cy="1282537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85371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4" name="Google Shape;245;p19">
            <a:extLst>
              <a:ext uri="{FF2B5EF4-FFF2-40B4-BE49-F238E27FC236}">
                <a16:creationId xmlns:a16="http://schemas.microsoft.com/office/drawing/2014/main" id="{CF2AE71D-9464-48D2-AF50-3C2D820244DC}"/>
              </a:ext>
            </a:extLst>
          </p:cNvPr>
          <p:cNvSpPr txBox="1"/>
          <p:nvPr/>
        </p:nvSpPr>
        <p:spPr>
          <a:xfrm>
            <a:off x="1075182" y="2037853"/>
            <a:ext cx="30289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Coordinaciones sistemáticas con diferentes agremiaciones del sector privado por medio de fuentes no formales. Diseño y puesta en marcha conjunta de mesas operativas preventivas.</a:t>
            </a:r>
            <a:endParaRPr dirty="0"/>
          </a:p>
        </p:txBody>
      </p:sp>
      <p:sp>
        <p:nvSpPr>
          <p:cNvPr id="96" name="Google Shape;246;p19">
            <a:extLst>
              <a:ext uri="{FF2B5EF4-FFF2-40B4-BE49-F238E27FC236}">
                <a16:creationId xmlns:a16="http://schemas.microsoft.com/office/drawing/2014/main" id="{87A8586F-FDE9-4500-8FB4-A3905EE44161}"/>
              </a:ext>
            </a:extLst>
          </p:cNvPr>
          <p:cNvSpPr txBox="1"/>
          <p:nvPr/>
        </p:nvSpPr>
        <p:spPr>
          <a:xfrm>
            <a:off x="1178505" y="3780029"/>
            <a:ext cx="30289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Esfuerzo articulado mancomunadamente con Fenalco, Gobernación de La Guajira, Ejército Nacional, Fiscalía General, ICA, INVIMA y ASOGAGUA.</a:t>
            </a:r>
            <a:endParaRPr dirty="0"/>
          </a:p>
        </p:txBody>
      </p:sp>
      <p:sp>
        <p:nvSpPr>
          <p:cNvPr id="97" name="Google Shape;247;p19">
            <a:extLst>
              <a:ext uri="{FF2B5EF4-FFF2-40B4-BE49-F238E27FC236}">
                <a16:creationId xmlns:a16="http://schemas.microsoft.com/office/drawing/2014/main" id="{6B96077F-0221-4B66-AEED-AE3513C9A7D6}"/>
              </a:ext>
            </a:extLst>
          </p:cNvPr>
          <p:cNvSpPr txBox="1"/>
          <p:nvPr/>
        </p:nvSpPr>
        <p:spPr>
          <a:xfrm>
            <a:off x="1065734" y="5435585"/>
            <a:ext cx="3028950" cy="57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2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Acercamiento a comerciantes de la región mediante campañas educativas personalizadas para frenar el comercio ilegal.</a:t>
            </a:r>
            <a:endParaRPr dirty="0"/>
          </a:p>
        </p:txBody>
      </p:sp>
      <p:pic>
        <p:nvPicPr>
          <p:cNvPr id="98" name="Google Shape;248;p19" descr="image.png">
            <a:extLst>
              <a:ext uri="{FF2B5EF4-FFF2-40B4-BE49-F238E27FC236}">
                <a16:creationId xmlns:a16="http://schemas.microsoft.com/office/drawing/2014/main" id="{457E9255-78AE-4C8F-AFE4-F2089E71E99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9458" y="1623515"/>
            <a:ext cx="26670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249;p19">
            <a:extLst>
              <a:ext uri="{FF2B5EF4-FFF2-40B4-BE49-F238E27FC236}">
                <a16:creationId xmlns:a16="http://schemas.microsoft.com/office/drawing/2014/main" id="{6A5F3452-BC9F-4B11-B85A-5B6ED081A5FD}"/>
              </a:ext>
            </a:extLst>
          </p:cNvPr>
          <p:cNvSpPr txBox="1"/>
          <p:nvPr/>
        </p:nvSpPr>
        <p:spPr>
          <a:xfrm>
            <a:off x="1500458" y="1609228"/>
            <a:ext cx="1740217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Trabajo con Gremios</a:t>
            </a:r>
            <a:endParaRPr dirty="0"/>
          </a:p>
        </p:txBody>
      </p:sp>
      <p:pic>
        <p:nvPicPr>
          <p:cNvPr id="100" name="Google Shape;250;p19" descr="image.png">
            <a:extLst>
              <a:ext uri="{FF2B5EF4-FFF2-40B4-BE49-F238E27FC236}">
                <a16:creationId xmlns:a16="http://schemas.microsoft.com/office/drawing/2014/main" id="{D19A4F02-7964-4CB4-8A5E-3936E5267E6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0219" y="3365691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251;p19">
            <a:extLst>
              <a:ext uri="{FF2B5EF4-FFF2-40B4-BE49-F238E27FC236}">
                <a16:creationId xmlns:a16="http://schemas.microsoft.com/office/drawing/2014/main" id="{41636A9A-0987-40DA-9C9B-09279D67C077}"/>
              </a:ext>
            </a:extLst>
          </p:cNvPr>
          <p:cNvSpPr txBox="1"/>
          <p:nvPr/>
        </p:nvSpPr>
        <p:spPr>
          <a:xfrm>
            <a:off x="1394069" y="3351404"/>
            <a:ext cx="1280160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Sinergias Clave</a:t>
            </a:r>
            <a:endParaRPr dirty="0"/>
          </a:p>
        </p:txBody>
      </p:sp>
      <p:pic>
        <p:nvPicPr>
          <p:cNvPr id="107" name="Google Shape;252;p19" descr="image.png">
            <a:extLst>
              <a:ext uri="{FF2B5EF4-FFF2-40B4-BE49-F238E27FC236}">
                <a16:creationId xmlns:a16="http://schemas.microsoft.com/office/drawing/2014/main" id="{36C3586F-DB1F-4D90-AB78-E3EA5A7A27A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7230" y="5021247"/>
            <a:ext cx="26670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253;p19">
            <a:extLst>
              <a:ext uri="{FF2B5EF4-FFF2-40B4-BE49-F238E27FC236}">
                <a16:creationId xmlns:a16="http://schemas.microsoft.com/office/drawing/2014/main" id="{2F414574-2859-408B-B363-476CBC1B6F3F}"/>
              </a:ext>
            </a:extLst>
          </p:cNvPr>
          <p:cNvSpPr txBox="1"/>
          <p:nvPr/>
        </p:nvSpPr>
        <p:spPr>
          <a:xfrm>
            <a:off x="1498230" y="5006960"/>
            <a:ext cx="1490186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Prevención Activa</a:t>
            </a:r>
            <a:endParaRPr dirty="0"/>
          </a:p>
        </p:txBody>
      </p:sp>
      <p:pic>
        <p:nvPicPr>
          <p:cNvPr id="109" name="Google Shape;181;p17" descr="image.png">
            <a:extLst>
              <a:ext uri="{FF2B5EF4-FFF2-40B4-BE49-F238E27FC236}">
                <a16:creationId xmlns:a16="http://schemas.microsoft.com/office/drawing/2014/main" id="{C31957B2-536A-45AE-AC20-D2E46C1AD25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30731" y="2356041"/>
            <a:ext cx="42672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86;p17">
            <a:extLst>
              <a:ext uri="{FF2B5EF4-FFF2-40B4-BE49-F238E27FC236}">
                <a16:creationId xmlns:a16="http://schemas.microsoft.com/office/drawing/2014/main" id="{DB1CA74F-847D-467D-AB2B-971AA1F4024F}"/>
              </a:ext>
            </a:extLst>
          </p:cNvPr>
          <p:cNvSpPr txBox="1"/>
          <p:nvPr/>
        </p:nvSpPr>
        <p:spPr>
          <a:xfrm>
            <a:off x="4812333" y="2444854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seccional POLFA Riohacha consolida un ecosistema comunicacional activo para evidenciar el control y disuadir el delito de contrabando:</a:t>
            </a:r>
            <a:endParaRPr dirty="0"/>
          </a:p>
        </p:txBody>
      </p:sp>
      <p:pic>
        <p:nvPicPr>
          <p:cNvPr id="111" name="Google Shape;187;p17" descr="image.png">
            <a:extLst>
              <a:ext uri="{FF2B5EF4-FFF2-40B4-BE49-F238E27FC236}">
                <a16:creationId xmlns:a16="http://schemas.microsoft.com/office/drawing/2014/main" id="{1D9A5C92-9802-4867-87D1-2378BF2833D8}"/>
              </a:ext>
            </a:extLst>
          </p:cNvPr>
          <p:cNvPicPr preferRelativeResize="0"/>
          <p:nvPr/>
        </p:nvPicPr>
        <p:blipFill rotWithShape="1">
          <a:blip r:embed="rId9"/>
          <a:srcRect/>
          <a:stretch/>
        </p:blipFill>
        <p:spPr>
          <a:xfrm>
            <a:off x="8144789" y="5295847"/>
            <a:ext cx="2622776" cy="1279860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85371"/>
          </a:effectLst>
        </p:spPr>
      </p:pic>
      <p:sp>
        <p:nvSpPr>
          <p:cNvPr id="112" name="Google Shape;188;p17">
            <a:extLst>
              <a:ext uri="{FF2B5EF4-FFF2-40B4-BE49-F238E27FC236}">
                <a16:creationId xmlns:a16="http://schemas.microsoft.com/office/drawing/2014/main" id="{9FA08288-6EEC-463A-B422-61681CA7823C}"/>
              </a:ext>
            </a:extLst>
          </p:cNvPr>
          <p:cNvSpPr txBox="1"/>
          <p:nvPr/>
        </p:nvSpPr>
        <p:spPr>
          <a:xfrm>
            <a:off x="4806618" y="3054056"/>
            <a:ext cx="6162675" cy="20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7" b="1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08 Boletines noticiosos</a:t>
            </a: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publicados con un impacto multicanal masivo.</a:t>
            </a:r>
            <a:endParaRPr dirty="0"/>
          </a:p>
        </p:txBody>
      </p:sp>
      <p:sp>
        <p:nvSpPr>
          <p:cNvPr id="113" name="Google Shape;189;p17">
            <a:extLst>
              <a:ext uri="{FF2B5EF4-FFF2-40B4-BE49-F238E27FC236}">
                <a16:creationId xmlns:a16="http://schemas.microsoft.com/office/drawing/2014/main" id="{B84C2EF3-D84C-4F2D-B15B-F72AEE022D38}"/>
              </a:ext>
            </a:extLst>
          </p:cNvPr>
          <p:cNvSpPr txBox="1"/>
          <p:nvPr/>
        </p:nvSpPr>
        <p:spPr>
          <a:xfrm>
            <a:off x="4786298" y="3337021"/>
            <a:ext cx="6162675" cy="41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Réplica del contenido operativo en más de </a:t>
            </a:r>
            <a:r>
              <a:rPr lang="en-US" sz="1087" b="1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800 medios de comunicación</a:t>
            </a: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(Prensa escrita, radio, televisión y plataformas web).</a:t>
            </a:r>
            <a:endParaRPr dirty="0"/>
          </a:p>
        </p:txBody>
      </p:sp>
      <p:sp>
        <p:nvSpPr>
          <p:cNvPr id="114" name="Google Shape;190;p17">
            <a:extLst>
              <a:ext uri="{FF2B5EF4-FFF2-40B4-BE49-F238E27FC236}">
                <a16:creationId xmlns:a16="http://schemas.microsoft.com/office/drawing/2014/main" id="{3D0C6EAA-3DB4-47F2-A2EA-50D575A7E229}"/>
              </a:ext>
            </a:extLst>
          </p:cNvPr>
          <p:cNvSpPr txBox="1"/>
          <p:nvPr/>
        </p:nvSpPr>
        <p:spPr>
          <a:xfrm>
            <a:off x="4786298" y="3875284"/>
            <a:ext cx="6162675" cy="501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Sólida difusión en redes sociales con un alcance directo de </a:t>
            </a:r>
            <a:r>
              <a:rPr lang="en-US" sz="1087" b="1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+32.000 reproducciones</a:t>
            </a: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087" b="1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1.000 Likes </a:t>
            </a: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y más de </a:t>
            </a:r>
            <a:r>
              <a:rPr lang="en-US" sz="1087" b="1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600 Retweets</a:t>
            </a: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15" name="Google Shape;191;p17">
            <a:extLst>
              <a:ext uri="{FF2B5EF4-FFF2-40B4-BE49-F238E27FC236}">
                <a16:creationId xmlns:a16="http://schemas.microsoft.com/office/drawing/2014/main" id="{6021A395-67C9-4104-AEFB-56DA25EF5F02}"/>
              </a:ext>
            </a:extLst>
          </p:cNvPr>
          <p:cNvSpPr txBox="1"/>
          <p:nvPr/>
        </p:nvSpPr>
        <p:spPr>
          <a:xfrm>
            <a:off x="4755818" y="4471300"/>
            <a:ext cx="6162675" cy="25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7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21" name="Google Shape;249;p19">
            <a:extLst>
              <a:ext uri="{FF2B5EF4-FFF2-40B4-BE49-F238E27FC236}">
                <a16:creationId xmlns:a16="http://schemas.microsoft.com/office/drawing/2014/main" id="{67F79071-B258-4D78-8F48-875EF1A6A138}"/>
              </a:ext>
            </a:extLst>
          </p:cNvPr>
          <p:cNvSpPr txBox="1"/>
          <p:nvPr/>
        </p:nvSpPr>
        <p:spPr>
          <a:xfrm>
            <a:off x="4841496" y="1875743"/>
            <a:ext cx="3511376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Impacto Comunicacional y </a:t>
            </a:r>
            <a:r>
              <a:rPr lang="en-US" sz="1200" b="1" i="0" u="none" strike="noStrike" cap="none" dirty="0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Difusión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199560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1" y="3913992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Gracias</a:t>
            </a:r>
            <a:endParaRPr lang="es-ES_tradnl" sz="44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-1" y="491566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DIRECCIÓN SECCIONAL RIOHACHA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82" y="1972889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8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Administrativa y financiera</a:t>
            </a:r>
            <a:endParaRPr lang="es-CO" sz="32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46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870" y="-78563"/>
            <a:ext cx="1633141" cy="1602709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42C8AB72-5F14-7BAE-E607-1C8DDF407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62" y="1442740"/>
            <a:ext cx="10410597" cy="514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6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870" y="-78563"/>
            <a:ext cx="1633141" cy="1602709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455804C9-B863-F93D-8D55-0E6B7C378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97" y="1418699"/>
            <a:ext cx="10290182" cy="522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95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4FB9-2555-2114-0410-5862C22C5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03EE1775-6BAD-1D4F-27A3-E69CE84F9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57194DF-3057-4272-0487-6EFAB8250D07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4F5FBD3-69CB-F42C-F903-26997B319A22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2024B-5F9C-D1D5-AA2B-EC38B5388BD1}"/>
              </a:ext>
            </a:extLst>
          </p:cNvPr>
          <p:cNvSpPr txBox="1"/>
          <p:nvPr/>
        </p:nvSpPr>
        <p:spPr>
          <a:xfrm>
            <a:off x="2741496" y="3795180"/>
            <a:ext cx="9450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División de Recaudo y Cobranzas</a:t>
            </a:r>
            <a:endParaRPr lang="es-CO" sz="3200" b="1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4C582AD-B8E1-E270-56AB-BA833A125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FD4BF606-08B5-0FF4-D054-F39A16D53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0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2" y="669147"/>
            <a:ext cx="903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 dirty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 dirty="0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8C57BB9-BF33-35A5-1952-CEE1FB94A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C90CF331-9A8E-288A-31B0-0A2E27FB0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3369" y="1191696"/>
            <a:ext cx="76906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O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DEVOLUCIONES Y/O COMPENSACION AÑO GRAVABLE 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5ADFCA1-9604-5193-28C9-F63058DF5B20}"/>
              </a:ext>
            </a:extLst>
          </p:cNvPr>
          <p:cNvSpPr txBox="1"/>
          <p:nvPr/>
        </p:nvSpPr>
        <p:spPr>
          <a:xfrm>
            <a:off x="366475" y="1573268"/>
            <a:ext cx="9435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Para el año 2025, se presentaron y resolvieron 328 solicitudes de devolución y/o compensaciones  por valor de $7.427.249.692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7210D0-E97E-23F8-33F0-CB2807268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127" y="3634808"/>
            <a:ext cx="5638800" cy="27813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549BAFF-F3FE-0294-E942-6591B0D49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498" y="2616684"/>
            <a:ext cx="563880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312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733D457392A74999FC1EB10E0CD35A" ma:contentTypeVersion="1" ma:contentTypeDescription="Crear nuevo documento." ma:contentTypeScope="" ma:versionID="66ea0802b38821ad9f64a5391bb25386">
  <xsd:schema xmlns:xsd="http://www.w3.org/2001/XMLSchema" xmlns:xs="http://www.w3.org/2001/XMLSchema" xmlns:p="http://schemas.microsoft.com/office/2006/metadata/properties" xmlns:ns2="2febaad4-4a94-47d8-bd40-dd72d5026160" targetNamespace="http://schemas.microsoft.com/office/2006/metadata/properties" ma:root="true" ma:fieldsID="45d99a13990214a782ddff61e3c1d010" ns2:_="">
    <xsd:import namespace="2febaad4-4a94-47d8-bd40-dd72d502616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baad4-4a94-47d8-bd40-dd72d502616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09263-0F5A-43F7-9D98-984FF13356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7EBAEC-5EAE-4367-8EA8-491EC2CA0452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894b2a2d-082a-4704-ae49-8d3f23abefc4"/>
    <ds:schemaRef ds:uri="a8339213-6f5d-42db-9c26-b79065184bab"/>
    <ds:schemaRef ds:uri="http://www.w3.org/XML/1998/namespace"/>
    <ds:schemaRef ds:uri="http://purl.org/dc/dcmitype/"/>
    <ds:schemaRef ds:uri="113340bd-6466-4d25-9dc3-aa015a8c4096"/>
  </ds:schemaRefs>
</ds:datastoreItem>
</file>

<file path=customXml/itemProps3.xml><?xml version="1.0" encoding="utf-8"?>
<ds:datastoreItem xmlns:ds="http://schemas.openxmlformats.org/officeDocument/2006/customXml" ds:itemID="{4F45CCA5-E77E-4413-8D66-B727CFFEDC0E}"/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2444</Words>
  <Application>Microsoft Office PowerPoint</Application>
  <PresentationFormat>Panorámica</PresentationFormat>
  <Paragraphs>427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61" baseType="lpstr">
      <vt:lpstr>Aptos</vt:lpstr>
      <vt:lpstr>Arial</vt:lpstr>
      <vt:lpstr>Arial Black</vt:lpstr>
      <vt:lpstr>Arial Narrow</vt:lpstr>
      <vt:lpstr>Calibri</vt:lpstr>
      <vt:lpstr>Century Gothic</vt:lpstr>
      <vt:lpstr>Inter</vt:lpstr>
      <vt:lpstr>Inter Medium</vt:lpstr>
      <vt:lpstr>Inter SemiBold</vt:lpstr>
      <vt:lpstr>Myriad Pro</vt:lpstr>
      <vt:lpstr>Poppins</vt:lpstr>
      <vt:lpstr>Poppins SemiBold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Cesar Augusto Barragan Bernal;Comite-TAC-</dc:creator>
  <cp:lastModifiedBy>Miguel Andres Montenegro Gonzalez</cp:lastModifiedBy>
  <cp:revision>64</cp:revision>
  <dcterms:created xsi:type="dcterms:W3CDTF">2024-03-06T19:42:03Z</dcterms:created>
  <dcterms:modified xsi:type="dcterms:W3CDTF">2026-06-16T14:01:31Z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0x01010096733D457392A74999FC1EB10E0CD35A</vt:lpwstr>
  </property>
  <property fmtid="{D5CDD505-2E9C-101B-9397-08002B2CF9AE}" pid="3" name="MSIP_Label_9238af61-cfb1-43e3-a724-fe68a71eee05_Enabled">
    <vt:lpwstr>true</vt:lpwstr>
  </property>
  <property fmtid="{D5CDD505-2E9C-101B-9397-08002B2CF9AE}" pid="4" name="MSIP_Label_9238af61-cfb1-43e3-a724-fe68a71eee05_SetDate">
    <vt:lpwstr>2025-05-12T15:41:08Z</vt:lpwstr>
  </property>
  <property fmtid="{D5CDD505-2E9C-101B-9397-08002B2CF9AE}" pid="5" name="MSIP_Label_9238af61-cfb1-43e3-a724-fe68a71eee05_Method">
    <vt:lpwstr>Privileged</vt:lpwstr>
  </property>
  <property fmtid="{D5CDD505-2E9C-101B-9397-08002B2CF9AE}" pid="6" name="MSIP_Label_9238af61-cfb1-43e3-a724-fe68a71eee05_Name">
    <vt:lpwstr>Pública</vt:lpwstr>
  </property>
  <property fmtid="{D5CDD505-2E9C-101B-9397-08002B2CF9AE}" pid="7" name="MSIP_Label_9238af61-cfb1-43e3-a724-fe68a71eee05_SiteId">
    <vt:lpwstr>fab26e5a-737a-4438-8ccd-8e465ecf21d8</vt:lpwstr>
  </property>
  <property fmtid="{D5CDD505-2E9C-101B-9397-08002B2CF9AE}" pid="8" name="MSIP_Label_9238af61-cfb1-43e3-a724-fe68a71eee05_ActionId">
    <vt:lpwstr>324c02f8-48df-4854-9b38-d94dbe97b9c6</vt:lpwstr>
  </property>
  <property fmtid="{D5CDD505-2E9C-101B-9397-08002B2CF9AE}" pid="9" name="MSIP_Label_9238af61-cfb1-43e3-a724-fe68a71eee05_ContentBits">
    <vt:lpwstr>2</vt:lpwstr>
  </property>
  <property fmtid="{D5CDD505-2E9C-101B-9397-08002B2CF9AE}" pid="10" name="ClassificationContentMarkingFooterLocations">
    <vt:lpwstr>Tema de Office:3</vt:lpwstr>
  </property>
  <property fmtid="{D5CDD505-2E9C-101B-9397-08002B2CF9AE}" pid="11" name="ClassificationContentMarkingFooterText">
    <vt:lpwstr>Información Pública</vt:lpwstr>
  </property>
</Properties>
</file>